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87" r:id="rId3"/>
    <p:sldId id="294" r:id="rId4"/>
    <p:sldId id="288" r:id="rId5"/>
    <p:sldId id="289" r:id="rId6"/>
    <p:sldId id="295" r:id="rId7"/>
    <p:sldId id="296" r:id="rId8"/>
    <p:sldId id="297" r:id="rId9"/>
    <p:sldId id="298" r:id="rId10"/>
    <p:sldId id="299" r:id="rId11"/>
    <p:sldId id="259" r:id="rId12"/>
  </p:sldIdLst>
  <p:sldSz cx="9144000" cy="6858000" type="screen4x3"/>
  <p:notesSz cx="67310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8" autoAdjust="0"/>
    <p:restoredTop sz="64286" autoAdjust="0"/>
  </p:normalViewPr>
  <p:slideViewPr>
    <p:cSldViewPr>
      <p:cViewPr varScale="1">
        <p:scale>
          <a:sx n="44" d="100"/>
          <a:sy n="44" d="100"/>
        </p:scale>
        <p:origin x="2440" y="184"/>
      </p:cViewPr>
      <p:guideLst>
        <p:guide orient="horz" pos="2160"/>
        <p:guide pos="2880"/>
      </p:guideLst>
    </p:cSldViewPr>
  </p:slideViewPr>
  <p:outlineViewPr>
    <p:cViewPr>
      <p:scale>
        <a:sx n="33" d="100"/>
        <a:sy n="33" d="100"/>
      </p:scale>
      <p:origin x="0" y="-7223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6766" cy="492760"/>
          </a:xfrm>
          <a:prstGeom prst="rect">
            <a:avLst/>
          </a:prstGeom>
        </p:spPr>
        <p:txBody>
          <a:bodyPr vert="horz" lIns="90654" tIns="45327" rIns="90654" bIns="45327" rtlCol="0"/>
          <a:lstStyle>
            <a:lvl1pPr algn="l">
              <a:defRPr sz="1200"/>
            </a:lvl1pPr>
          </a:lstStyle>
          <a:p>
            <a:endParaRPr lang="en-GB"/>
          </a:p>
        </p:txBody>
      </p:sp>
      <p:sp>
        <p:nvSpPr>
          <p:cNvPr id="3" name="Date Placeholder 2"/>
          <p:cNvSpPr>
            <a:spLocks noGrp="1"/>
          </p:cNvSpPr>
          <p:nvPr>
            <p:ph type="dt" sz="quarter" idx="1"/>
          </p:nvPr>
        </p:nvSpPr>
        <p:spPr>
          <a:xfrm>
            <a:off x="3812676" y="1"/>
            <a:ext cx="2916766" cy="492760"/>
          </a:xfrm>
          <a:prstGeom prst="rect">
            <a:avLst/>
          </a:prstGeom>
        </p:spPr>
        <p:txBody>
          <a:bodyPr vert="horz" lIns="90654" tIns="45327" rIns="90654" bIns="45327" rtlCol="0"/>
          <a:lstStyle>
            <a:lvl1pPr algn="r">
              <a:defRPr sz="1200"/>
            </a:lvl1pPr>
          </a:lstStyle>
          <a:p>
            <a:fld id="{495FFC26-3CA8-4AB2-9CAF-E29138E9E621}" type="datetimeFigureOut">
              <a:rPr lang="en-GB" smtClean="0"/>
              <a:t>01/10/2015</a:t>
            </a:fld>
            <a:endParaRPr lang="en-GB"/>
          </a:p>
        </p:txBody>
      </p:sp>
      <p:sp>
        <p:nvSpPr>
          <p:cNvPr id="4" name="Footer Placeholder 3"/>
          <p:cNvSpPr>
            <a:spLocks noGrp="1"/>
          </p:cNvSpPr>
          <p:nvPr>
            <p:ph type="ftr" sz="quarter" idx="2"/>
          </p:nvPr>
        </p:nvSpPr>
        <p:spPr>
          <a:xfrm>
            <a:off x="1" y="9360730"/>
            <a:ext cx="2916766" cy="492760"/>
          </a:xfrm>
          <a:prstGeom prst="rect">
            <a:avLst/>
          </a:prstGeom>
        </p:spPr>
        <p:txBody>
          <a:bodyPr vert="horz" lIns="90654" tIns="45327" rIns="90654" bIns="45327" rtlCol="0" anchor="b"/>
          <a:lstStyle>
            <a:lvl1pPr algn="l">
              <a:defRPr sz="1200"/>
            </a:lvl1pPr>
          </a:lstStyle>
          <a:p>
            <a:endParaRPr lang="en-GB"/>
          </a:p>
        </p:txBody>
      </p:sp>
      <p:sp>
        <p:nvSpPr>
          <p:cNvPr id="5" name="Slide Number Placeholder 4"/>
          <p:cNvSpPr>
            <a:spLocks noGrp="1"/>
          </p:cNvSpPr>
          <p:nvPr>
            <p:ph type="sldNum" sz="quarter" idx="3"/>
          </p:nvPr>
        </p:nvSpPr>
        <p:spPr>
          <a:xfrm>
            <a:off x="3812676" y="9360730"/>
            <a:ext cx="2916766" cy="492760"/>
          </a:xfrm>
          <a:prstGeom prst="rect">
            <a:avLst/>
          </a:prstGeom>
        </p:spPr>
        <p:txBody>
          <a:bodyPr vert="horz" lIns="90654" tIns="45327" rIns="90654" bIns="45327" rtlCol="0" anchor="b"/>
          <a:lstStyle>
            <a:lvl1pPr algn="r">
              <a:defRPr sz="1200"/>
            </a:lvl1pPr>
          </a:lstStyle>
          <a:p>
            <a:fld id="{77774DAA-638C-42D4-8C4F-C4A04EC31758}" type="slidenum">
              <a:rPr lang="en-GB" smtClean="0"/>
              <a:t>‹#›</a:t>
            </a:fld>
            <a:endParaRPr lang="en-GB"/>
          </a:p>
        </p:txBody>
      </p:sp>
    </p:spTree>
    <p:extLst>
      <p:ext uri="{BB962C8B-B14F-4D97-AF65-F5344CB8AC3E}">
        <p14:creationId xmlns:p14="http://schemas.microsoft.com/office/powerpoint/2010/main" val="311194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6766" cy="492760"/>
          </a:xfrm>
          <a:prstGeom prst="rect">
            <a:avLst/>
          </a:prstGeom>
        </p:spPr>
        <p:txBody>
          <a:bodyPr vert="horz" lIns="90654" tIns="45327" rIns="90654" bIns="45327" rtlCol="0"/>
          <a:lstStyle>
            <a:lvl1pPr algn="l">
              <a:defRPr sz="1200"/>
            </a:lvl1pPr>
          </a:lstStyle>
          <a:p>
            <a:endParaRPr lang="en-GB"/>
          </a:p>
        </p:txBody>
      </p:sp>
      <p:sp>
        <p:nvSpPr>
          <p:cNvPr id="3" name="Date Placeholder 2"/>
          <p:cNvSpPr>
            <a:spLocks noGrp="1"/>
          </p:cNvSpPr>
          <p:nvPr>
            <p:ph type="dt" idx="1"/>
          </p:nvPr>
        </p:nvSpPr>
        <p:spPr>
          <a:xfrm>
            <a:off x="3812676" y="1"/>
            <a:ext cx="2916766" cy="492760"/>
          </a:xfrm>
          <a:prstGeom prst="rect">
            <a:avLst/>
          </a:prstGeom>
        </p:spPr>
        <p:txBody>
          <a:bodyPr vert="horz" lIns="90654" tIns="45327" rIns="90654" bIns="45327" rtlCol="0"/>
          <a:lstStyle>
            <a:lvl1pPr algn="r">
              <a:defRPr sz="1200"/>
            </a:lvl1pPr>
          </a:lstStyle>
          <a:p>
            <a:fld id="{5EB4307B-D968-4AA9-BBFB-4DF378E9F8A3}" type="datetimeFigureOut">
              <a:rPr lang="en-GB" smtClean="0"/>
              <a:t>01/10/2015</a:t>
            </a:fld>
            <a:endParaRPr lang="en-GB"/>
          </a:p>
        </p:txBody>
      </p:sp>
      <p:sp>
        <p:nvSpPr>
          <p:cNvPr id="4" name="Slide Image Placeholder 3"/>
          <p:cNvSpPr>
            <a:spLocks noGrp="1" noRot="1" noChangeAspect="1"/>
          </p:cNvSpPr>
          <p:nvPr>
            <p:ph type="sldImg" idx="2"/>
          </p:nvPr>
        </p:nvSpPr>
        <p:spPr>
          <a:xfrm>
            <a:off x="901700" y="738188"/>
            <a:ext cx="4927600" cy="3697287"/>
          </a:xfrm>
          <a:prstGeom prst="rect">
            <a:avLst/>
          </a:prstGeom>
          <a:noFill/>
          <a:ln w="12700">
            <a:solidFill>
              <a:prstClr val="black"/>
            </a:solidFill>
          </a:ln>
        </p:spPr>
        <p:txBody>
          <a:bodyPr vert="horz" lIns="90654" tIns="45327" rIns="90654" bIns="45327" rtlCol="0" anchor="ctr"/>
          <a:lstStyle/>
          <a:p>
            <a:endParaRPr lang="en-GB"/>
          </a:p>
        </p:txBody>
      </p:sp>
      <p:sp>
        <p:nvSpPr>
          <p:cNvPr id="5" name="Notes Placeholder 4"/>
          <p:cNvSpPr>
            <a:spLocks noGrp="1"/>
          </p:cNvSpPr>
          <p:nvPr>
            <p:ph type="body" sz="quarter" idx="3"/>
          </p:nvPr>
        </p:nvSpPr>
        <p:spPr>
          <a:xfrm>
            <a:off x="673100" y="4681220"/>
            <a:ext cx="5384800" cy="4434840"/>
          </a:xfrm>
          <a:prstGeom prst="rect">
            <a:avLst/>
          </a:prstGeom>
        </p:spPr>
        <p:txBody>
          <a:bodyPr vert="horz" lIns="90654" tIns="45327" rIns="90654" bIns="45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60730"/>
            <a:ext cx="2916766" cy="492760"/>
          </a:xfrm>
          <a:prstGeom prst="rect">
            <a:avLst/>
          </a:prstGeom>
        </p:spPr>
        <p:txBody>
          <a:bodyPr vert="horz" lIns="90654" tIns="45327" rIns="90654" bIns="45327" rtlCol="0" anchor="b"/>
          <a:lstStyle>
            <a:lvl1pPr algn="l">
              <a:defRPr sz="1200"/>
            </a:lvl1pPr>
          </a:lstStyle>
          <a:p>
            <a:endParaRPr lang="en-GB"/>
          </a:p>
        </p:txBody>
      </p:sp>
      <p:sp>
        <p:nvSpPr>
          <p:cNvPr id="7" name="Slide Number Placeholder 6"/>
          <p:cNvSpPr>
            <a:spLocks noGrp="1"/>
          </p:cNvSpPr>
          <p:nvPr>
            <p:ph type="sldNum" sz="quarter" idx="5"/>
          </p:nvPr>
        </p:nvSpPr>
        <p:spPr>
          <a:xfrm>
            <a:off x="3812676" y="9360730"/>
            <a:ext cx="2916766" cy="492760"/>
          </a:xfrm>
          <a:prstGeom prst="rect">
            <a:avLst/>
          </a:prstGeom>
        </p:spPr>
        <p:txBody>
          <a:bodyPr vert="horz" lIns="90654" tIns="45327" rIns="90654" bIns="45327" rtlCol="0" anchor="b"/>
          <a:lstStyle>
            <a:lvl1pPr algn="r">
              <a:defRPr sz="1200"/>
            </a:lvl1pPr>
          </a:lstStyle>
          <a:p>
            <a:fld id="{C8241139-1597-4151-AD16-03B8C8D3F0AA}" type="slidenum">
              <a:rPr lang="en-GB" smtClean="0"/>
              <a:t>‹#›</a:t>
            </a:fld>
            <a:endParaRPr lang="en-GB"/>
          </a:p>
        </p:txBody>
      </p:sp>
    </p:spTree>
    <p:extLst>
      <p:ext uri="{BB962C8B-B14F-4D97-AF65-F5344CB8AC3E}">
        <p14:creationId xmlns:p14="http://schemas.microsoft.com/office/powerpoint/2010/main" val="160272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41139-1597-4151-AD16-03B8C8D3F0AA}" type="slidenum">
              <a:rPr lang="en-GB" smtClean="0"/>
              <a:t>1</a:t>
            </a:fld>
            <a:endParaRPr lang="en-GB"/>
          </a:p>
        </p:txBody>
      </p:sp>
    </p:spTree>
    <p:extLst>
      <p:ext uri="{BB962C8B-B14F-4D97-AF65-F5344CB8AC3E}">
        <p14:creationId xmlns:p14="http://schemas.microsoft.com/office/powerpoint/2010/main" val="421079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41139-1597-4151-AD16-03B8C8D3F0AA}" type="slidenum">
              <a:rPr lang="en-GB" smtClean="0"/>
              <a:t>10</a:t>
            </a:fld>
            <a:endParaRPr lang="en-GB"/>
          </a:p>
        </p:txBody>
      </p:sp>
    </p:spTree>
    <p:extLst>
      <p:ext uri="{BB962C8B-B14F-4D97-AF65-F5344CB8AC3E}">
        <p14:creationId xmlns:p14="http://schemas.microsoft.com/office/powerpoint/2010/main" val="776082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241139-1597-4151-AD16-03B8C8D3F0AA}" type="slidenum">
              <a:rPr lang="en-GB" smtClean="0"/>
              <a:t>11</a:t>
            </a:fld>
            <a:endParaRPr lang="en-GB"/>
          </a:p>
        </p:txBody>
      </p:sp>
    </p:spTree>
    <p:extLst>
      <p:ext uri="{BB962C8B-B14F-4D97-AF65-F5344CB8AC3E}">
        <p14:creationId xmlns:p14="http://schemas.microsoft.com/office/powerpoint/2010/main" val="252558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05015C-39C6-4CC3-9DAF-3455F3BFA1C2}" type="slidenum">
              <a:rPr lang="en-GB" smtClean="0"/>
              <a:t>2</a:t>
            </a:fld>
            <a:endParaRPr lang="en-GB"/>
          </a:p>
        </p:txBody>
      </p:sp>
    </p:spTree>
    <p:extLst>
      <p:ext uri="{BB962C8B-B14F-4D97-AF65-F5344CB8AC3E}">
        <p14:creationId xmlns:p14="http://schemas.microsoft.com/office/powerpoint/2010/main" val="212977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M4W:</a:t>
            </a:r>
            <a:r>
              <a:rPr lang="en-GB" b="1" baseline="0" dirty="0" smtClean="0"/>
              <a:t> </a:t>
            </a:r>
            <a:r>
              <a:rPr lang="en-GB" dirty="0"/>
              <a:t>This initiative aims to improve the functionality of rural drinking water sources by reducing downtime through use of timely, actionable information: a user with a broken pump sends a text message to the system, which sends a message to a mechanic to go to the site.</a:t>
            </a:r>
            <a:endParaRPr lang="en-GB" dirty="0" smtClean="0"/>
          </a:p>
          <a:p>
            <a:endParaRPr lang="en-GB" dirty="0" smtClean="0"/>
          </a:p>
          <a:p>
            <a:pPr defTabSz="906536">
              <a:defRPr/>
            </a:pPr>
            <a:r>
              <a:rPr lang="en-GB" b="1" dirty="0" err="1" smtClean="0"/>
              <a:t>Maji</a:t>
            </a:r>
            <a:r>
              <a:rPr lang="en-GB" b="1" dirty="0" smtClean="0"/>
              <a:t> Voice: </a:t>
            </a:r>
            <a:r>
              <a:rPr lang="en-GB" dirty="0"/>
              <a:t>This </a:t>
            </a:r>
            <a:r>
              <a:rPr lang="en-GB" dirty="0" err="1"/>
              <a:t>Maji</a:t>
            </a:r>
            <a:r>
              <a:rPr lang="en-GB" dirty="0"/>
              <a:t> Voice system allows consumers to easily report and track complaints, query bills and receive updates on their mobile phones in Nairobi, </a:t>
            </a:r>
            <a:r>
              <a:rPr lang="en-GB" dirty="0" err="1"/>
              <a:t>Nakuru</a:t>
            </a:r>
            <a:r>
              <a:rPr lang="en-GB" dirty="0"/>
              <a:t>, and two more towns in Kenya. It provides utility staff with a task-management software to process and analyse incoming complaints, and compiles automatic statistics for the regulatory authority.  </a:t>
            </a:r>
          </a:p>
          <a:p>
            <a:pPr defTabSz="906536">
              <a:defRPr/>
            </a:pPr>
            <a:endParaRPr lang="en-GB" dirty="0"/>
          </a:p>
          <a:p>
            <a:pPr defTabSz="906536">
              <a:defRPr/>
            </a:pPr>
            <a:r>
              <a:rPr lang="en-GB" b="1" dirty="0" err="1"/>
              <a:t>Maji</a:t>
            </a:r>
            <a:r>
              <a:rPr lang="en-GB" b="1" dirty="0"/>
              <a:t> </a:t>
            </a:r>
            <a:r>
              <a:rPr lang="en-GB" b="1" dirty="0" err="1"/>
              <a:t>Matone</a:t>
            </a:r>
            <a:r>
              <a:rPr lang="en-GB" b="1" dirty="0"/>
              <a:t>: </a:t>
            </a:r>
            <a:r>
              <a:rPr lang="en-GB" dirty="0" err="1"/>
              <a:t>Maji</a:t>
            </a:r>
            <a:r>
              <a:rPr lang="en-GB" dirty="0"/>
              <a:t> </a:t>
            </a:r>
            <a:r>
              <a:rPr lang="en-GB" dirty="0" err="1"/>
              <a:t>Matone</a:t>
            </a:r>
            <a:r>
              <a:rPr lang="en-GB" dirty="0"/>
              <a:t> was designed to encourage citizens to report water point functionality in their areas. It aimed to give citizens in rural Tanzania a new channel to report on broken down water points through the use of mobile phone technology and to use local media to amplify these reports and put pressure on local government departments to resolve the reported problems.</a:t>
            </a:r>
          </a:p>
          <a:p>
            <a:pPr defTabSz="906536">
              <a:defRPr/>
            </a:pPr>
            <a:endParaRPr lang="en-GB" b="1" dirty="0"/>
          </a:p>
          <a:p>
            <a:pPr defTabSz="906536">
              <a:defRPr/>
            </a:pPr>
            <a:r>
              <a:rPr lang="en-GB" b="1" dirty="0"/>
              <a:t>Next Drop: </a:t>
            </a:r>
            <a:r>
              <a:rPr lang="en-GB" dirty="0"/>
              <a:t>Next Drop’s (4 cities) real-time data and messaging system uses SMS to inform water users who have subscribed to the service about when they will be receiving water, when there is a delay, when pipe damage is likely to affect them, and when someone in the community has water updates to share.</a:t>
            </a:r>
          </a:p>
          <a:p>
            <a:pPr defTabSz="906536">
              <a:defRPr/>
            </a:pPr>
            <a:endParaRPr lang="en-GB" dirty="0"/>
          </a:p>
          <a:p>
            <a:pPr defTabSz="906536">
              <a:defRPr/>
            </a:pPr>
            <a:r>
              <a:rPr lang="en-GB" b="1" dirty="0"/>
              <a:t>SIBS:</a:t>
            </a:r>
            <a:r>
              <a:rPr lang="en-GB" dirty="0"/>
              <a:t> SIBS is a water supply monitoring system led by the national government of Timor </a:t>
            </a:r>
            <a:r>
              <a:rPr lang="en-GB" dirty="0" err="1"/>
              <a:t>Leste</a:t>
            </a:r>
            <a:r>
              <a:rPr lang="en-GB" dirty="0"/>
              <a:t> in which data on water point coverage and functionality is collected by district government staff every three months for budgeting and planning purposes.</a:t>
            </a:r>
          </a:p>
          <a:p>
            <a:pPr defTabSz="906536">
              <a:defRPr/>
            </a:pPr>
            <a:endParaRPr lang="en-GB" dirty="0"/>
          </a:p>
          <a:p>
            <a:pPr defTabSz="906536">
              <a:defRPr/>
            </a:pPr>
            <a:r>
              <a:rPr lang="en-GB" b="1" dirty="0"/>
              <a:t>RIR</a:t>
            </a:r>
            <a:r>
              <a:rPr lang="en-GB" dirty="0"/>
              <a:t>: is a platform to which monitoring data is uploaded. It aims to provide an interactive, visually compelling way for donors, stakeholders and the public to understand Water for People’s progress and outcomes while also allowing for analysis and review of initiatives for programmatic improvements, including annual reflection meetings to encourage partners to use the monitoring data to plan for the year ahead. </a:t>
            </a:r>
          </a:p>
          <a:p>
            <a:pPr defTabSz="906536">
              <a:defRPr/>
            </a:pPr>
            <a:endParaRPr lang="en-GB" dirty="0"/>
          </a:p>
          <a:p>
            <a:pPr defTabSz="906536">
              <a:defRPr/>
            </a:pPr>
            <a:r>
              <a:rPr lang="en-GB" b="1" dirty="0"/>
              <a:t>HSW</a:t>
            </a:r>
            <a:r>
              <a:rPr lang="en-GB" dirty="0"/>
              <a:t>: The initiative aimed to collect data on water supply functionality and quality in Zanzibar Town. The reporting was based on crowd-sourcing with users encouraged to send a text message to the water authority if they experienced water shortages. The data is meant to be used by communities to report about lack of water at kiosks and poor water quality as well as to advocate for better water services.</a:t>
            </a:r>
          </a:p>
          <a:p>
            <a:pPr defTabSz="906536">
              <a:defRPr/>
            </a:pPr>
            <a:endParaRPr lang="en-GB" dirty="0"/>
          </a:p>
          <a:p>
            <a:pPr defTabSz="906536">
              <a:defRPr/>
            </a:pPr>
            <a:r>
              <a:rPr lang="en-GB" b="1" dirty="0"/>
              <a:t>SHs: </a:t>
            </a:r>
            <a:r>
              <a:rPr lang="en-GB" dirty="0"/>
              <a:t>Smart </a:t>
            </a:r>
            <a:r>
              <a:rPr lang="en-GB" dirty="0" err="1"/>
              <a:t>Handpumps</a:t>
            </a:r>
            <a:r>
              <a:rPr lang="en-GB" dirty="0"/>
              <a:t>, an initiative by the Department of Geography and Environment at the University of Oxford, is based on </a:t>
            </a:r>
            <a:r>
              <a:rPr lang="en-GB" dirty="0" err="1"/>
              <a:t>realtime</a:t>
            </a:r>
            <a:r>
              <a:rPr lang="en-GB" dirty="0"/>
              <a:t> monitoring of </a:t>
            </a:r>
            <a:r>
              <a:rPr lang="en-GB" dirty="0" err="1"/>
              <a:t>handpump</a:t>
            </a:r>
            <a:r>
              <a:rPr lang="en-GB" dirty="0"/>
              <a:t> downtime. A ‘smart </a:t>
            </a:r>
            <a:r>
              <a:rPr lang="en-GB" dirty="0" err="1"/>
              <a:t>handpump</a:t>
            </a:r>
            <a:r>
              <a:rPr lang="en-GB" dirty="0"/>
              <a:t>’ has a GSM transmitter securely fitted inside the handle of the pump. The transmitter automatically sends data on </a:t>
            </a:r>
            <a:r>
              <a:rPr lang="en-GB" dirty="0" err="1"/>
              <a:t>handpump</a:t>
            </a:r>
            <a:r>
              <a:rPr lang="en-GB" dirty="0"/>
              <a:t> use via text message over the mobile phone network.</a:t>
            </a:r>
          </a:p>
          <a:p>
            <a:pPr defTabSz="906536">
              <a:defRPr/>
            </a:pPr>
            <a:endParaRPr lang="en-GB" dirty="0"/>
          </a:p>
          <a:p>
            <a:pPr defTabSz="906536">
              <a:defRPr/>
            </a:pPr>
            <a:endParaRPr lang="en-GB" dirty="0"/>
          </a:p>
          <a:p>
            <a:pPr defTabSz="906536">
              <a:defRPr/>
            </a:pPr>
            <a:r>
              <a:rPr lang="en-GB" b="1" dirty="0"/>
              <a:t>Differences: </a:t>
            </a:r>
          </a:p>
          <a:p>
            <a:pPr defTabSz="906536">
              <a:defRPr/>
            </a:pPr>
            <a:r>
              <a:rPr lang="en-GB" b="1" dirty="0"/>
              <a:t>Urban – rural</a:t>
            </a:r>
          </a:p>
          <a:p>
            <a:pPr defTabSz="906536">
              <a:defRPr/>
            </a:pPr>
            <a:r>
              <a:rPr lang="en-GB" b="1" dirty="0"/>
              <a:t>Aim: </a:t>
            </a:r>
            <a:r>
              <a:rPr lang="en-GB" dirty="0"/>
              <a:t>for budgeting and planning versus water point repairs</a:t>
            </a:r>
          </a:p>
          <a:p>
            <a:pPr defTabSz="906536">
              <a:defRPr/>
            </a:pPr>
            <a:r>
              <a:rPr lang="en-GB" b="1" dirty="0"/>
              <a:t>Who reports</a:t>
            </a:r>
            <a:r>
              <a:rPr lang="en-GB" dirty="0"/>
              <a:t>: crowd-sourcing versus government / service provider / NGO led</a:t>
            </a:r>
          </a:p>
          <a:p>
            <a:pPr defTabSz="906536">
              <a:defRPr/>
            </a:pPr>
            <a:r>
              <a:rPr lang="en-GB" b="1" dirty="0"/>
              <a:t>How data is reported: </a:t>
            </a:r>
            <a:r>
              <a:rPr lang="en-GB" dirty="0"/>
              <a:t>via automated systems or requiring human interaction (someone manually sending a report</a:t>
            </a:r>
          </a:p>
          <a:p>
            <a:pPr defTabSz="906536">
              <a:defRPr/>
            </a:pPr>
            <a:endParaRPr lang="en-GB" dirty="0"/>
          </a:p>
          <a:p>
            <a:endParaRPr lang="en-GB" dirty="0"/>
          </a:p>
        </p:txBody>
      </p:sp>
      <p:sp>
        <p:nvSpPr>
          <p:cNvPr id="4" name="Slide Number Placeholder 3"/>
          <p:cNvSpPr>
            <a:spLocks noGrp="1"/>
          </p:cNvSpPr>
          <p:nvPr>
            <p:ph type="sldNum" sz="quarter" idx="10"/>
          </p:nvPr>
        </p:nvSpPr>
        <p:spPr/>
        <p:txBody>
          <a:bodyPr/>
          <a:lstStyle/>
          <a:p>
            <a:fld id="{C8241139-1597-4151-AD16-03B8C8D3F0AA}" type="slidenum">
              <a:rPr lang="en-GB" smtClean="0"/>
              <a:t>3</a:t>
            </a:fld>
            <a:endParaRPr lang="en-GB"/>
          </a:p>
        </p:txBody>
      </p:sp>
    </p:spTree>
    <p:extLst>
      <p:ext uri="{BB962C8B-B14F-4D97-AF65-F5344CB8AC3E}">
        <p14:creationId xmlns:p14="http://schemas.microsoft.com/office/powerpoint/2010/main" val="339965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only had 8 case studies, but QCA works well for a medium number of cases (there is no specific limitation in the literature)</a:t>
            </a:r>
          </a:p>
          <a:p>
            <a:endParaRPr lang="en-GB" dirty="0"/>
          </a:p>
        </p:txBody>
      </p:sp>
      <p:sp>
        <p:nvSpPr>
          <p:cNvPr id="4" name="Slide Number Placeholder 3"/>
          <p:cNvSpPr>
            <a:spLocks noGrp="1"/>
          </p:cNvSpPr>
          <p:nvPr>
            <p:ph type="sldNum" sz="quarter" idx="10"/>
          </p:nvPr>
        </p:nvSpPr>
        <p:spPr/>
        <p:txBody>
          <a:bodyPr/>
          <a:lstStyle/>
          <a:p>
            <a:fld id="{7605015C-39C6-4CC3-9DAF-3455F3BFA1C2}" type="slidenum">
              <a:rPr lang="en-GB" smtClean="0"/>
              <a:t>4</a:t>
            </a:fld>
            <a:endParaRPr lang="en-GB"/>
          </a:p>
        </p:txBody>
      </p:sp>
    </p:spTree>
    <p:extLst>
      <p:ext uri="{BB962C8B-B14F-4D97-AF65-F5344CB8AC3E}">
        <p14:creationId xmlns:p14="http://schemas.microsoft.com/office/powerpoint/2010/main" val="14494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05015C-39C6-4CC3-9DAF-3455F3BFA1C2}" type="slidenum">
              <a:rPr lang="en-GB" smtClean="0"/>
              <a:t>5</a:t>
            </a:fld>
            <a:endParaRPr lang="en-GB"/>
          </a:p>
        </p:txBody>
      </p:sp>
    </p:spTree>
    <p:extLst>
      <p:ext uri="{BB962C8B-B14F-4D97-AF65-F5344CB8AC3E}">
        <p14:creationId xmlns:p14="http://schemas.microsoft.com/office/powerpoint/2010/main" val="313553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Interpretation</a:t>
            </a:r>
            <a:r>
              <a:rPr lang="en-GB" baseline="0" dirty="0" smtClean="0"/>
              <a:t> of QCA findings: </a:t>
            </a:r>
          </a:p>
          <a:p>
            <a:r>
              <a:rPr lang="en-GB" dirty="0" smtClean="0"/>
              <a:t>Pattern 1 and 2: the only difference is that reporting is provider led in the case of </a:t>
            </a:r>
            <a:r>
              <a:rPr lang="en-GB" dirty="0" err="1" smtClean="0"/>
              <a:t>Maji</a:t>
            </a:r>
            <a:r>
              <a:rPr lang="en-GB" dirty="0" smtClean="0"/>
              <a:t> voice and Next Drop</a:t>
            </a:r>
          </a:p>
          <a:p>
            <a:r>
              <a:rPr lang="en-GB" dirty="0" smtClean="0"/>
              <a:t>Pattern 3,</a:t>
            </a:r>
            <a:r>
              <a:rPr lang="en-GB" baseline="0" dirty="0" smtClean="0"/>
              <a:t> also successful: relatively surprising as many of the conditions were not met. Based on a further, more in-depth case study, we can now see that the reporting was not as successful as it seemed from the M4W documentation at first sight. Many of the messages sent were sent as part of the baseline, so if we had an opportunity to re-analyse the data, we might actually to come the conclusion that M4W was not successful in reporting. </a:t>
            </a:r>
          </a:p>
          <a:p>
            <a:r>
              <a:rPr lang="en-GB" baseline="0" dirty="0" smtClean="0"/>
              <a:t>Pattern 4: in the urban area, charging phones or GSM reception was not a problem, but rather some factors that did not feature in the QCA analysis: lack of trust in the local water authority and operator at the time, and an issue with the design: users were supposed to text when there was no water at kiosks, but they did not see this as necessary because they were used to service interruptions at the time. </a:t>
            </a:r>
          </a:p>
          <a:p>
            <a:endParaRPr lang="en-GB" baseline="0" dirty="0" smtClean="0"/>
          </a:p>
          <a:p>
            <a:r>
              <a:rPr lang="en-GB" baseline="0" dirty="0" smtClean="0"/>
              <a:t>Overall: half of the successful cases were linked to government / service provider led reporting or where the initiative was housed with the provider. This could be seen as an active engagement to improve trust and services for citizens – potentially more successful than initiatives that rely on crowd-sourcing and on putting pressure onto providers from outside agents?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605015C-39C6-4CC3-9DAF-3455F3BFA1C2}" type="slidenum">
              <a:rPr lang="en-GB" smtClean="0"/>
              <a:t>6</a:t>
            </a:fld>
            <a:endParaRPr lang="en-GB"/>
          </a:p>
        </p:txBody>
      </p:sp>
    </p:spTree>
    <p:extLst>
      <p:ext uri="{BB962C8B-B14F-4D97-AF65-F5344CB8AC3E}">
        <p14:creationId xmlns:p14="http://schemas.microsoft.com/office/powerpoint/2010/main" val="123419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Pattern 1 and 2: all factors fulfilled – GSM reception</a:t>
            </a:r>
            <a:r>
              <a:rPr lang="en-GB" baseline="0" dirty="0" smtClean="0"/>
              <a:t> not important for SIBS because data could be uploaded when the extension workers are back in the office. </a:t>
            </a:r>
          </a:p>
          <a:p>
            <a:r>
              <a:rPr lang="en-GB" baseline="0" dirty="0" smtClean="0"/>
              <a:t>Pattern 3: M4W – again a slight outlier – probably successful because of external support provided by Triple-S / project staff. </a:t>
            </a:r>
          </a:p>
          <a:p>
            <a:endParaRPr lang="en-GB" baseline="0" dirty="0" smtClean="0"/>
          </a:p>
          <a:p>
            <a:r>
              <a:rPr lang="en-GB" baseline="0" dirty="0" smtClean="0"/>
              <a:t>Pattern 4 and 5: here, you can clearly see that the lack of operational costs covered by the government or service provider play a key role in the lack of success for HSW, MM, and </a:t>
            </a:r>
            <a:r>
              <a:rPr lang="en-GB" baseline="0" dirty="0" err="1" smtClean="0"/>
              <a:t>RiR</a:t>
            </a:r>
            <a:r>
              <a:rPr lang="en-GB" baseline="0" dirty="0" smtClean="0"/>
              <a:t>. =&gt; you could argue that this indirectly represents the ownership of the government / service provider for the initiative. This confirms findings from the literature, that the initiative needs to be well anchored with the local government or service provider to be successful. </a:t>
            </a:r>
          </a:p>
          <a:p>
            <a:endParaRPr lang="en-GB" baseline="0" dirty="0" smtClean="0"/>
          </a:p>
          <a:p>
            <a:endParaRPr lang="en-GB" baseline="0"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C8241139-1597-4151-AD16-03B8C8D3F0AA}" type="slidenum">
              <a:rPr lang="en-GB" smtClean="0"/>
              <a:t>7</a:t>
            </a:fld>
            <a:endParaRPr lang="en-GB"/>
          </a:p>
        </p:txBody>
      </p:sp>
    </p:spTree>
    <p:extLst>
      <p:ext uri="{BB962C8B-B14F-4D97-AF65-F5344CB8AC3E}">
        <p14:creationId xmlns:p14="http://schemas.microsoft.com/office/powerpoint/2010/main" val="426130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Successful</a:t>
            </a:r>
            <a:r>
              <a:rPr lang="en-GB" baseline="0" dirty="0" smtClean="0"/>
              <a:t> </a:t>
            </a:r>
            <a:r>
              <a:rPr lang="en-GB" dirty="0" smtClean="0"/>
              <a:t>Pattern 1: no surprises – all conditions are met. </a:t>
            </a:r>
          </a:p>
          <a:p>
            <a:r>
              <a:rPr lang="en-GB" dirty="0" smtClean="0"/>
              <a:t>Successfu</a:t>
            </a:r>
            <a:r>
              <a:rPr lang="en-GB" baseline="0" dirty="0" smtClean="0"/>
              <a:t>l pattern 2: </a:t>
            </a:r>
            <a:r>
              <a:rPr lang="en-GB" baseline="0" dirty="0" err="1" smtClean="0"/>
              <a:t>Maji</a:t>
            </a:r>
            <a:r>
              <a:rPr lang="en-GB" baseline="0" dirty="0" smtClean="0"/>
              <a:t> </a:t>
            </a:r>
            <a:r>
              <a:rPr lang="en-GB" baseline="0" dirty="0" err="1" smtClean="0"/>
              <a:t>Matone</a:t>
            </a:r>
            <a:r>
              <a:rPr lang="en-GB" baseline="0" dirty="0" smtClean="0"/>
              <a:t> is a an outlier – this is related to the difficulty in judging a condition as either successful or non-successful, which proved difficult e.g. on funds available for repairs – this could be available in some cases, but not in others, and there is no black and white answer for the whole district. The fact that the initiative was successful in carrying out repairs based on reports may be related to increased follow up by district water engineers where messages were received about a breakdown. </a:t>
            </a:r>
          </a:p>
          <a:p>
            <a:endParaRPr lang="en-GB" baseline="0" dirty="0" smtClean="0"/>
          </a:p>
          <a:p>
            <a:r>
              <a:rPr lang="en-GB" baseline="0" dirty="0" smtClean="0"/>
              <a:t>Pattern 4: M4W – useful to compare that to pattern 1 where a maintenance model was part of the initiatives. </a:t>
            </a:r>
          </a:p>
          <a:p>
            <a:r>
              <a:rPr lang="en-GB" baseline="0" dirty="0" smtClean="0"/>
              <a:t>Pattern 3: there was also no direct accountability mechanism to follow up on ICT reports by the initiative. The build up of political pressure did not happen as assumed </a:t>
            </a:r>
          </a:p>
        </p:txBody>
      </p:sp>
      <p:sp>
        <p:nvSpPr>
          <p:cNvPr id="4" name="Slide Number Placeholder 3"/>
          <p:cNvSpPr>
            <a:spLocks noGrp="1"/>
          </p:cNvSpPr>
          <p:nvPr>
            <p:ph type="sldNum" sz="quarter" idx="10"/>
          </p:nvPr>
        </p:nvSpPr>
        <p:spPr/>
        <p:txBody>
          <a:bodyPr/>
          <a:lstStyle/>
          <a:p>
            <a:fld id="{C8241139-1597-4151-AD16-03B8C8D3F0AA}" type="slidenum">
              <a:rPr lang="en-GB" smtClean="0"/>
              <a:t>8</a:t>
            </a:fld>
            <a:endParaRPr lang="en-GB"/>
          </a:p>
        </p:txBody>
      </p:sp>
    </p:spTree>
    <p:extLst>
      <p:ext uri="{BB962C8B-B14F-4D97-AF65-F5344CB8AC3E}">
        <p14:creationId xmlns:p14="http://schemas.microsoft.com/office/powerpoint/2010/main" val="353253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41139-1597-4151-AD16-03B8C8D3F0AA}" type="slidenum">
              <a:rPr lang="en-GB" smtClean="0"/>
              <a:t>9</a:t>
            </a:fld>
            <a:endParaRPr lang="en-GB"/>
          </a:p>
        </p:txBody>
      </p:sp>
    </p:spTree>
    <p:extLst>
      <p:ext uri="{BB962C8B-B14F-4D97-AF65-F5344CB8AC3E}">
        <p14:creationId xmlns:p14="http://schemas.microsoft.com/office/powerpoint/2010/main" val="133566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EEEA93-0CCC-43A2-9435-EA0CDF6EE969}" type="datetime1">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0E570-7C44-46BF-B19F-A4F7A37A655F}" type="slidenum">
              <a:rPr lang="en-GB" smtClean="0"/>
              <a:t>‹#›</a:t>
            </a:fld>
            <a:endParaRPr lang="en-GB"/>
          </a:p>
        </p:txBody>
      </p:sp>
    </p:spTree>
    <p:extLst>
      <p:ext uri="{BB962C8B-B14F-4D97-AF65-F5344CB8AC3E}">
        <p14:creationId xmlns:p14="http://schemas.microsoft.com/office/powerpoint/2010/main" val="53160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03FDEB-7492-4148-BCB2-0A15245FF2C3}" type="datetime1">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0E570-7C44-46BF-B19F-A4F7A37A655F}" type="slidenum">
              <a:rPr lang="en-GB" smtClean="0"/>
              <a:t>‹#›</a:t>
            </a:fld>
            <a:endParaRPr lang="en-GB"/>
          </a:p>
        </p:txBody>
      </p:sp>
    </p:spTree>
    <p:extLst>
      <p:ext uri="{BB962C8B-B14F-4D97-AF65-F5344CB8AC3E}">
        <p14:creationId xmlns:p14="http://schemas.microsoft.com/office/powerpoint/2010/main" val="269726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384B4C-0F96-4426-A9F2-7B39556A6174}" type="datetime1">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0E570-7C44-46BF-B19F-A4F7A37A655F}" type="slidenum">
              <a:rPr lang="en-GB" smtClean="0"/>
              <a:t>‹#›</a:t>
            </a:fld>
            <a:endParaRPr lang="en-GB"/>
          </a:p>
        </p:txBody>
      </p:sp>
    </p:spTree>
    <p:extLst>
      <p:ext uri="{BB962C8B-B14F-4D97-AF65-F5344CB8AC3E}">
        <p14:creationId xmlns:p14="http://schemas.microsoft.com/office/powerpoint/2010/main" val="53498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37EB50-864D-4EFD-93B3-C8713DE4B469}" type="datetime1">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0E570-7C44-46BF-B19F-A4F7A37A655F}" type="slidenum">
              <a:rPr lang="en-GB" smtClean="0"/>
              <a:t>‹#›</a:t>
            </a:fld>
            <a:endParaRPr lang="en-GB"/>
          </a:p>
        </p:txBody>
      </p:sp>
    </p:spTree>
    <p:extLst>
      <p:ext uri="{BB962C8B-B14F-4D97-AF65-F5344CB8AC3E}">
        <p14:creationId xmlns:p14="http://schemas.microsoft.com/office/powerpoint/2010/main" val="4980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9C1DE2-BDCF-431C-8C92-3CAE9E4E958C}" type="datetime1">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0E570-7C44-46BF-B19F-A4F7A37A655F}" type="slidenum">
              <a:rPr lang="en-GB" smtClean="0"/>
              <a:t>‹#›</a:t>
            </a:fld>
            <a:endParaRPr lang="en-GB"/>
          </a:p>
        </p:txBody>
      </p:sp>
    </p:spTree>
    <p:extLst>
      <p:ext uri="{BB962C8B-B14F-4D97-AF65-F5344CB8AC3E}">
        <p14:creationId xmlns:p14="http://schemas.microsoft.com/office/powerpoint/2010/main" val="186386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F69D77-3E51-46A3-B64D-3BC39D8163D8}" type="datetime1">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80E570-7C44-46BF-B19F-A4F7A37A655F}" type="slidenum">
              <a:rPr lang="en-GB" smtClean="0"/>
              <a:t>‹#›</a:t>
            </a:fld>
            <a:endParaRPr lang="en-GB"/>
          </a:p>
        </p:txBody>
      </p:sp>
    </p:spTree>
    <p:extLst>
      <p:ext uri="{BB962C8B-B14F-4D97-AF65-F5344CB8AC3E}">
        <p14:creationId xmlns:p14="http://schemas.microsoft.com/office/powerpoint/2010/main" val="226535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ABE7E5-D3C4-4CA3-812D-A6E6AAAE4010}" type="datetime1">
              <a:rPr lang="en-GB" smtClean="0"/>
              <a:t>01/10/2015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80E570-7C44-46BF-B19F-A4F7A37A655F}" type="slidenum">
              <a:rPr lang="en-GB" smtClean="0"/>
              <a:t>‹#›</a:t>
            </a:fld>
            <a:endParaRPr lang="en-GB"/>
          </a:p>
        </p:txBody>
      </p:sp>
    </p:spTree>
    <p:extLst>
      <p:ext uri="{BB962C8B-B14F-4D97-AF65-F5344CB8AC3E}">
        <p14:creationId xmlns:p14="http://schemas.microsoft.com/office/powerpoint/2010/main" val="52616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1CD744-B8C0-4E43-AC60-A68A117B0A69}" type="datetime1">
              <a:rPr lang="en-GB" smtClean="0"/>
              <a:t>01/10/2015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80E570-7C44-46BF-B19F-A4F7A37A655F}" type="slidenum">
              <a:rPr lang="en-GB" smtClean="0"/>
              <a:t>‹#›</a:t>
            </a:fld>
            <a:endParaRPr lang="en-GB"/>
          </a:p>
        </p:txBody>
      </p:sp>
    </p:spTree>
    <p:extLst>
      <p:ext uri="{BB962C8B-B14F-4D97-AF65-F5344CB8AC3E}">
        <p14:creationId xmlns:p14="http://schemas.microsoft.com/office/powerpoint/2010/main" val="223540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BC096-F6FA-46A7-AC12-692ADCAA1BB1}" type="datetime1">
              <a:rPr lang="en-GB" smtClean="0"/>
              <a:t>01/10/2015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80E570-7C44-46BF-B19F-A4F7A37A655F}" type="slidenum">
              <a:rPr lang="en-GB" smtClean="0"/>
              <a:t>‹#›</a:t>
            </a:fld>
            <a:endParaRPr lang="en-GB"/>
          </a:p>
        </p:txBody>
      </p:sp>
    </p:spTree>
    <p:extLst>
      <p:ext uri="{BB962C8B-B14F-4D97-AF65-F5344CB8AC3E}">
        <p14:creationId xmlns:p14="http://schemas.microsoft.com/office/powerpoint/2010/main" val="207246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7BE341-3442-42E0-80D5-A8FB08B8A2D8}" type="datetime1">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80E570-7C44-46BF-B19F-A4F7A37A655F}" type="slidenum">
              <a:rPr lang="en-GB" smtClean="0"/>
              <a:t>‹#›</a:t>
            </a:fld>
            <a:endParaRPr lang="en-GB"/>
          </a:p>
        </p:txBody>
      </p:sp>
    </p:spTree>
    <p:extLst>
      <p:ext uri="{BB962C8B-B14F-4D97-AF65-F5344CB8AC3E}">
        <p14:creationId xmlns:p14="http://schemas.microsoft.com/office/powerpoint/2010/main" val="2901156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1AA66D-BA59-4E42-9A3B-A179AACEA85F}" type="datetime1">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80E570-7C44-46BF-B19F-A4F7A37A655F}" type="slidenum">
              <a:rPr lang="en-GB" smtClean="0"/>
              <a:t>‹#›</a:t>
            </a:fld>
            <a:endParaRPr lang="en-GB"/>
          </a:p>
        </p:txBody>
      </p:sp>
    </p:spTree>
    <p:extLst>
      <p:ext uri="{BB962C8B-B14F-4D97-AF65-F5344CB8AC3E}">
        <p14:creationId xmlns:p14="http://schemas.microsoft.com/office/powerpoint/2010/main" val="15708098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4F362-72D2-4C5C-B48F-9EE268FDBE51}" type="datetime1">
              <a:rPr lang="en-GB" smtClean="0"/>
              <a:t>01/10/2015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0E570-7C44-46BF-B19F-A4F7A37A655F}" type="slidenum">
              <a:rPr lang="en-GB" smtClean="0"/>
              <a:t>‹#›</a:t>
            </a:fld>
            <a:endParaRPr lang="en-GB"/>
          </a:p>
        </p:txBody>
      </p:sp>
    </p:spTree>
    <p:extLst>
      <p:ext uri="{BB962C8B-B14F-4D97-AF65-F5344CB8AC3E}">
        <p14:creationId xmlns:p14="http://schemas.microsoft.com/office/powerpoint/2010/main" val="2676639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408"/>
            <a:ext cx="9144000" cy="6858000"/>
          </a:xfrm>
          <a:prstGeom prst="rect">
            <a:avLst/>
          </a:prstGeom>
        </p:spPr>
      </p:pic>
      <p:sp>
        <p:nvSpPr>
          <p:cNvPr id="3" name="Subtitle 2"/>
          <p:cNvSpPr>
            <a:spLocks noGrp="1"/>
          </p:cNvSpPr>
          <p:nvPr>
            <p:ph type="subTitle" idx="1"/>
          </p:nvPr>
        </p:nvSpPr>
        <p:spPr>
          <a:xfrm>
            <a:off x="1051520" y="2108448"/>
            <a:ext cx="7552928" cy="1752600"/>
          </a:xfrm>
        </p:spPr>
        <p:txBody>
          <a:bodyPr>
            <a:noAutofit/>
          </a:bodyPr>
          <a:lstStyle/>
          <a:p>
            <a:pPr algn="l"/>
            <a:r>
              <a:rPr lang="en-GB" sz="2800" b="1" dirty="0" smtClean="0">
                <a:solidFill>
                  <a:schemeClr val="tx1"/>
                </a:solidFill>
              </a:rPr>
              <a:t>Testing the waters</a:t>
            </a:r>
            <a:r>
              <a:rPr lang="en-GB" sz="2800" dirty="0">
                <a:solidFill>
                  <a:schemeClr val="tx1"/>
                </a:solidFill>
              </a:rPr>
              <a:t> </a:t>
            </a:r>
            <a:endParaRPr lang="en-GB" sz="2800" dirty="0" smtClean="0">
              <a:solidFill>
                <a:schemeClr val="tx1"/>
              </a:solidFill>
            </a:endParaRPr>
          </a:p>
          <a:p>
            <a:pPr algn="l"/>
            <a:r>
              <a:rPr lang="en-GB" sz="2800" dirty="0" smtClean="0">
                <a:solidFill>
                  <a:schemeClr val="tx1"/>
                </a:solidFill>
              </a:rPr>
              <a:t>How to strengthen ICTs for monitoring to improve the sustainability of water services?</a:t>
            </a:r>
            <a:endParaRPr lang="en-GB" sz="2800" dirty="0">
              <a:solidFill>
                <a:schemeClr val="tx1"/>
              </a:solidFill>
            </a:endParaRPr>
          </a:p>
        </p:txBody>
      </p:sp>
      <p:sp>
        <p:nvSpPr>
          <p:cNvPr id="5" name="Straight Connector 1"/>
          <p:cNvSpPr>
            <a:spLocks noChangeShapeType="1"/>
          </p:cNvSpPr>
          <p:nvPr/>
        </p:nvSpPr>
        <p:spPr bwMode="auto">
          <a:xfrm>
            <a:off x="1145034" y="1988840"/>
            <a:ext cx="6235278" cy="0"/>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80808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6" name="Straight Connector 1"/>
          <p:cNvSpPr>
            <a:spLocks noChangeShapeType="1"/>
          </p:cNvSpPr>
          <p:nvPr/>
        </p:nvSpPr>
        <p:spPr bwMode="auto">
          <a:xfrm>
            <a:off x="1115616" y="3861048"/>
            <a:ext cx="3672408" cy="0"/>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80808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1043608" y="3959478"/>
            <a:ext cx="2282163" cy="800219"/>
          </a:xfrm>
          <a:prstGeom prst="rect">
            <a:avLst/>
          </a:prstGeom>
          <a:noFill/>
        </p:spPr>
        <p:txBody>
          <a:bodyPr wrap="none" rtlCol="0">
            <a:spAutoFit/>
          </a:bodyPr>
          <a:lstStyle/>
          <a:p>
            <a:r>
              <a:rPr lang="en-GB" sz="1600" b="1" dirty="0" smtClean="0"/>
              <a:t>8 September 2015</a:t>
            </a:r>
          </a:p>
          <a:p>
            <a:endParaRPr lang="en-GB" sz="1400" b="1" dirty="0"/>
          </a:p>
          <a:p>
            <a:r>
              <a:rPr lang="en-GB" sz="1600" b="1" dirty="0" smtClean="0"/>
              <a:t>Katharina Welle, </a:t>
            </a:r>
            <a:r>
              <a:rPr lang="en-GB" sz="1600" b="1" dirty="0" err="1" smtClean="0"/>
              <a:t>Itad</a:t>
            </a:r>
            <a:r>
              <a:rPr lang="en-GB" sz="1600" b="1" dirty="0" smtClean="0"/>
              <a:t> Ltd</a:t>
            </a:r>
            <a:endParaRPr lang="en-GB" sz="1600" b="1" dirty="0"/>
          </a:p>
        </p:txBody>
      </p:sp>
    </p:spTree>
    <p:extLst>
      <p:ext uri="{BB962C8B-B14F-4D97-AF65-F5344CB8AC3E}">
        <p14:creationId xmlns:p14="http://schemas.microsoft.com/office/powerpoint/2010/main" val="2365118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Overall conclusions</a:t>
            </a:r>
            <a:endParaRPr lang="en-GB" sz="3200" b="1" dirty="0"/>
          </a:p>
        </p:txBody>
      </p:sp>
      <p:sp>
        <p:nvSpPr>
          <p:cNvPr id="4" name="Content Placeholder 3"/>
          <p:cNvSpPr>
            <a:spLocks noGrp="1"/>
          </p:cNvSpPr>
          <p:nvPr>
            <p:ph sz="half" idx="1"/>
          </p:nvPr>
        </p:nvSpPr>
        <p:spPr/>
        <p:txBody>
          <a:bodyPr>
            <a:normAutofit lnSpcReduction="10000"/>
          </a:bodyPr>
          <a:lstStyle/>
          <a:p>
            <a:r>
              <a:rPr lang="en-GB" sz="2000" dirty="0" smtClean="0"/>
              <a:t>ICT reporting is more likely to be successful if service or government provider-led compared to crowd-sourcing </a:t>
            </a:r>
          </a:p>
          <a:p>
            <a:pPr marL="0" indent="0">
              <a:buNone/>
            </a:pPr>
            <a:endParaRPr lang="en-GB" sz="2000" dirty="0" smtClean="0"/>
          </a:p>
          <a:p>
            <a:r>
              <a:rPr lang="en-GB" sz="2000" dirty="0" smtClean="0"/>
              <a:t>ICT report processing is more likely to be successful if its costs are largely covered by the government or service provider</a:t>
            </a:r>
          </a:p>
          <a:p>
            <a:pPr marL="0" indent="0">
              <a:buNone/>
            </a:pPr>
            <a:endParaRPr lang="en-GB" sz="2000" dirty="0" smtClean="0"/>
          </a:p>
          <a:p>
            <a:r>
              <a:rPr lang="en-GB" sz="2000" dirty="0" smtClean="0"/>
              <a:t>Water service repairs are more likely to occur if the ICT initiative has an in-built maintenance model </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64771" y="1600200"/>
            <a:ext cx="3405457" cy="4525963"/>
          </a:xfrm>
        </p:spPr>
      </p:pic>
    </p:spTree>
    <p:extLst>
      <p:ext uri="{BB962C8B-B14F-4D97-AF65-F5344CB8AC3E}">
        <p14:creationId xmlns:p14="http://schemas.microsoft.com/office/powerpoint/2010/main" val="1794711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78297" y="2414498"/>
            <a:ext cx="6768752" cy="1446550"/>
          </a:xfrm>
          <a:prstGeom prst="rect">
            <a:avLst/>
          </a:prstGeom>
          <a:noFill/>
        </p:spPr>
        <p:txBody>
          <a:bodyPr wrap="square" rtlCol="0">
            <a:spAutoFit/>
          </a:bodyPr>
          <a:lstStyle/>
          <a:p>
            <a:r>
              <a:rPr lang="en-GB" sz="3200" dirty="0" smtClean="0"/>
              <a:t>Thank you for listening</a:t>
            </a:r>
          </a:p>
          <a:p>
            <a:endParaRPr lang="en-GB" sz="2800" dirty="0" smtClean="0"/>
          </a:p>
          <a:p>
            <a:r>
              <a:rPr lang="en-GB" sz="2800" dirty="0" smtClean="0"/>
              <a:t>Any Questions?</a:t>
            </a:r>
            <a:endParaRPr lang="en-GB" sz="2800" dirty="0"/>
          </a:p>
        </p:txBody>
      </p:sp>
      <p:sp>
        <p:nvSpPr>
          <p:cNvPr id="6" name="Straight Connector 1"/>
          <p:cNvSpPr>
            <a:spLocks noChangeShapeType="1"/>
          </p:cNvSpPr>
          <p:nvPr/>
        </p:nvSpPr>
        <p:spPr bwMode="auto">
          <a:xfrm>
            <a:off x="971600" y="2276872"/>
            <a:ext cx="6235278" cy="0"/>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80808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 name="Straight Connector 1"/>
          <p:cNvSpPr>
            <a:spLocks noChangeShapeType="1"/>
          </p:cNvSpPr>
          <p:nvPr/>
        </p:nvSpPr>
        <p:spPr bwMode="auto">
          <a:xfrm>
            <a:off x="971600" y="3933056"/>
            <a:ext cx="3672408" cy="0"/>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80808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32087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Background to the study</a:t>
            </a:r>
            <a:endParaRPr lang="en-GB" sz="3200" b="1" dirty="0"/>
          </a:p>
        </p:txBody>
      </p:sp>
      <p:sp>
        <p:nvSpPr>
          <p:cNvPr id="3" name="Content Placeholder 2"/>
          <p:cNvSpPr>
            <a:spLocks noGrp="1"/>
          </p:cNvSpPr>
          <p:nvPr>
            <p:ph sz="half" idx="1"/>
          </p:nvPr>
        </p:nvSpPr>
        <p:spPr>
          <a:xfrm>
            <a:off x="628650" y="2226468"/>
            <a:ext cx="4691199" cy="3794819"/>
          </a:xfrm>
        </p:spPr>
        <p:txBody>
          <a:bodyPr>
            <a:normAutofit/>
          </a:bodyPr>
          <a:lstStyle/>
          <a:p>
            <a:r>
              <a:rPr lang="en-GB" sz="2000" dirty="0" smtClean="0"/>
              <a:t>This is a small </a:t>
            </a:r>
            <a:r>
              <a:rPr lang="en-GB" sz="2000" u="sng" dirty="0" smtClean="0"/>
              <a:t>research project </a:t>
            </a:r>
            <a:r>
              <a:rPr lang="en-GB" sz="2000" dirty="0" smtClean="0"/>
              <a:t>under the Making All Voices Count initiative, funded by HIVOS and managed by the Institute of Development Studies.</a:t>
            </a:r>
          </a:p>
          <a:p>
            <a:pPr marL="0" indent="0">
              <a:buNone/>
            </a:pPr>
            <a:endParaRPr lang="en-GB" sz="2000" dirty="0" smtClean="0"/>
          </a:p>
          <a:p>
            <a:r>
              <a:rPr lang="en-GB" sz="2000" dirty="0" smtClean="0"/>
              <a:t>The </a:t>
            </a:r>
            <a:r>
              <a:rPr lang="en-GB" sz="2000" u="sng" dirty="0" smtClean="0"/>
              <a:t>study objective </a:t>
            </a:r>
            <a:r>
              <a:rPr lang="en-GB" sz="2000" dirty="0" smtClean="0"/>
              <a:t>is to better understand the factors that facilitate and inhibit the success of ICT-based reporting mechanisms that aim to improve rural water supply sustainability. </a:t>
            </a:r>
          </a:p>
        </p:txBody>
      </p:sp>
      <p:pic>
        <p:nvPicPr>
          <p:cNvPr id="7" name="Content Placeholder 4"/>
          <p:cNvPicPr>
            <a:picLocks noChangeAspect="1"/>
          </p:cNvPicPr>
          <p:nvPr/>
        </p:nvPicPr>
        <p:blipFill>
          <a:blip r:embed="rId3"/>
          <a:stretch>
            <a:fillRect/>
          </a:stretch>
        </p:blipFill>
        <p:spPr>
          <a:xfrm>
            <a:off x="5949596" y="1828493"/>
            <a:ext cx="2737204" cy="4192794"/>
          </a:xfrm>
          <a:prstGeom prst="rect">
            <a:avLst/>
          </a:prstGeom>
        </p:spPr>
      </p:pic>
    </p:spTree>
    <p:extLst>
      <p:ext uri="{BB962C8B-B14F-4D97-AF65-F5344CB8AC3E}">
        <p14:creationId xmlns:p14="http://schemas.microsoft.com/office/powerpoint/2010/main" val="2591669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Which initiatives did we compare?</a:t>
            </a:r>
            <a:endParaRPr lang="en-GB" sz="3200" b="1" dirty="0"/>
          </a:p>
        </p:txBody>
      </p:sp>
      <p:sp>
        <p:nvSpPr>
          <p:cNvPr id="6" name="TextBox 5"/>
          <p:cNvSpPr txBox="1"/>
          <p:nvPr/>
        </p:nvSpPr>
        <p:spPr>
          <a:xfrm>
            <a:off x="2327215" y="2565774"/>
            <a:ext cx="1499583" cy="646331"/>
          </a:xfrm>
          <a:prstGeom prst="rect">
            <a:avLst/>
          </a:prstGeom>
          <a:noFill/>
        </p:spPr>
        <p:txBody>
          <a:bodyPr wrap="square" rtlCol="0">
            <a:spAutoFit/>
          </a:bodyPr>
          <a:lstStyle/>
          <a:p>
            <a:pPr algn="ctr"/>
            <a:r>
              <a:rPr lang="en-GB" b="1" dirty="0" err="1" smtClean="0"/>
              <a:t>Maji</a:t>
            </a:r>
            <a:r>
              <a:rPr lang="en-GB" b="1" dirty="0" smtClean="0"/>
              <a:t> Voice, Kenya</a:t>
            </a:r>
            <a:endParaRPr lang="en-GB" b="1" dirty="0"/>
          </a:p>
        </p:txBody>
      </p:sp>
      <p:sp>
        <p:nvSpPr>
          <p:cNvPr id="7" name="TextBox 6"/>
          <p:cNvSpPr txBox="1"/>
          <p:nvPr/>
        </p:nvSpPr>
        <p:spPr>
          <a:xfrm>
            <a:off x="3149015" y="3212976"/>
            <a:ext cx="1422985" cy="646331"/>
          </a:xfrm>
          <a:prstGeom prst="rect">
            <a:avLst/>
          </a:prstGeom>
          <a:noFill/>
        </p:spPr>
        <p:txBody>
          <a:bodyPr wrap="square" rtlCol="0">
            <a:spAutoFit/>
          </a:bodyPr>
          <a:lstStyle/>
          <a:p>
            <a:pPr algn="ctr"/>
            <a:r>
              <a:rPr lang="en-GB" b="1" dirty="0" smtClean="0"/>
              <a:t>Next Drop, India</a:t>
            </a:r>
            <a:endParaRPr lang="en-GB" b="1" dirty="0"/>
          </a:p>
        </p:txBody>
      </p:sp>
      <p:sp>
        <p:nvSpPr>
          <p:cNvPr id="8" name="TextBox 7"/>
          <p:cNvSpPr txBox="1"/>
          <p:nvPr/>
        </p:nvSpPr>
        <p:spPr>
          <a:xfrm>
            <a:off x="1882583" y="3713910"/>
            <a:ext cx="1944215" cy="646331"/>
          </a:xfrm>
          <a:prstGeom prst="rect">
            <a:avLst/>
          </a:prstGeom>
          <a:noFill/>
        </p:spPr>
        <p:txBody>
          <a:bodyPr wrap="square" rtlCol="0">
            <a:spAutoFit/>
          </a:bodyPr>
          <a:lstStyle/>
          <a:p>
            <a:pPr algn="ctr"/>
            <a:r>
              <a:rPr lang="en-GB" b="1" dirty="0" smtClean="0"/>
              <a:t>Human Sensor Web, Zanzibar</a:t>
            </a:r>
            <a:endParaRPr lang="en-GB" b="1" dirty="0"/>
          </a:p>
        </p:txBody>
      </p:sp>
      <p:sp>
        <p:nvSpPr>
          <p:cNvPr id="9" name="TextBox 8"/>
          <p:cNvSpPr txBox="1"/>
          <p:nvPr/>
        </p:nvSpPr>
        <p:spPr>
          <a:xfrm>
            <a:off x="3819155" y="2393516"/>
            <a:ext cx="2486386" cy="646331"/>
          </a:xfrm>
          <a:prstGeom prst="rect">
            <a:avLst/>
          </a:prstGeom>
          <a:noFill/>
        </p:spPr>
        <p:txBody>
          <a:bodyPr wrap="none" rtlCol="0">
            <a:spAutoFit/>
          </a:bodyPr>
          <a:lstStyle/>
          <a:p>
            <a:pPr algn="ctr"/>
            <a:r>
              <a:rPr lang="en-GB" b="1" dirty="0" smtClean="0"/>
              <a:t>Re-imagining Reporting,</a:t>
            </a:r>
          </a:p>
          <a:p>
            <a:pPr algn="ctr"/>
            <a:r>
              <a:rPr lang="en-GB" b="1" dirty="0" smtClean="0"/>
              <a:t>Bolivia</a:t>
            </a:r>
            <a:endParaRPr lang="en-GB" b="1" dirty="0"/>
          </a:p>
        </p:txBody>
      </p:sp>
      <p:sp>
        <p:nvSpPr>
          <p:cNvPr id="10" name="TextBox 9"/>
          <p:cNvSpPr txBox="1"/>
          <p:nvPr/>
        </p:nvSpPr>
        <p:spPr>
          <a:xfrm>
            <a:off x="5093230" y="3186692"/>
            <a:ext cx="1815946" cy="369332"/>
          </a:xfrm>
          <a:prstGeom prst="rect">
            <a:avLst/>
          </a:prstGeom>
          <a:noFill/>
        </p:spPr>
        <p:txBody>
          <a:bodyPr wrap="none" rtlCol="0">
            <a:spAutoFit/>
          </a:bodyPr>
          <a:lstStyle/>
          <a:p>
            <a:pPr algn="ctr"/>
            <a:r>
              <a:rPr lang="en-GB" b="1" dirty="0" smtClean="0"/>
              <a:t>SIBS, Timor </a:t>
            </a:r>
            <a:r>
              <a:rPr lang="en-GB" b="1" dirty="0" err="1" smtClean="0"/>
              <a:t>Leste</a:t>
            </a:r>
            <a:endParaRPr lang="en-GB" b="1" dirty="0"/>
          </a:p>
        </p:txBody>
      </p:sp>
      <p:sp>
        <p:nvSpPr>
          <p:cNvPr id="11" name="TextBox 10"/>
          <p:cNvSpPr txBox="1"/>
          <p:nvPr/>
        </p:nvSpPr>
        <p:spPr>
          <a:xfrm>
            <a:off x="4603988" y="3914190"/>
            <a:ext cx="2016224" cy="646331"/>
          </a:xfrm>
          <a:prstGeom prst="rect">
            <a:avLst/>
          </a:prstGeom>
          <a:noFill/>
        </p:spPr>
        <p:txBody>
          <a:bodyPr wrap="square" rtlCol="0">
            <a:spAutoFit/>
          </a:bodyPr>
          <a:lstStyle/>
          <a:p>
            <a:pPr algn="ctr"/>
            <a:r>
              <a:rPr lang="en-GB" b="1" dirty="0" smtClean="0"/>
              <a:t>Mobiles4Water, Uganda</a:t>
            </a:r>
            <a:endParaRPr lang="en-GB" b="1" dirty="0"/>
          </a:p>
        </p:txBody>
      </p:sp>
      <p:sp>
        <p:nvSpPr>
          <p:cNvPr id="12" name="TextBox 11"/>
          <p:cNvSpPr txBox="1"/>
          <p:nvPr/>
        </p:nvSpPr>
        <p:spPr>
          <a:xfrm>
            <a:off x="2555776" y="4518622"/>
            <a:ext cx="1872208" cy="646331"/>
          </a:xfrm>
          <a:prstGeom prst="rect">
            <a:avLst/>
          </a:prstGeom>
          <a:noFill/>
        </p:spPr>
        <p:txBody>
          <a:bodyPr wrap="square" rtlCol="0">
            <a:spAutoFit/>
          </a:bodyPr>
          <a:lstStyle/>
          <a:p>
            <a:pPr algn="ctr"/>
            <a:r>
              <a:rPr lang="en-GB" b="1" dirty="0" err="1" smtClean="0"/>
              <a:t>Maji</a:t>
            </a:r>
            <a:r>
              <a:rPr lang="en-GB" b="1" dirty="0" smtClean="0"/>
              <a:t> </a:t>
            </a:r>
            <a:r>
              <a:rPr lang="en-GB" b="1" dirty="0" err="1" smtClean="0"/>
              <a:t>Matone</a:t>
            </a:r>
            <a:r>
              <a:rPr lang="en-GB" b="1" dirty="0" smtClean="0"/>
              <a:t>, Tanzania</a:t>
            </a:r>
            <a:endParaRPr lang="en-GB" b="1" dirty="0"/>
          </a:p>
        </p:txBody>
      </p:sp>
      <p:sp>
        <p:nvSpPr>
          <p:cNvPr id="13" name="TextBox 12"/>
          <p:cNvSpPr txBox="1"/>
          <p:nvPr/>
        </p:nvSpPr>
        <p:spPr>
          <a:xfrm>
            <a:off x="4234256" y="4560521"/>
            <a:ext cx="1656184" cy="923330"/>
          </a:xfrm>
          <a:prstGeom prst="rect">
            <a:avLst/>
          </a:prstGeom>
          <a:noFill/>
        </p:spPr>
        <p:txBody>
          <a:bodyPr wrap="square" rtlCol="0">
            <a:spAutoFit/>
          </a:bodyPr>
          <a:lstStyle/>
          <a:p>
            <a:pPr algn="ctr"/>
            <a:r>
              <a:rPr lang="en-GB" b="1" dirty="0" smtClean="0"/>
              <a:t>Smart </a:t>
            </a:r>
            <a:r>
              <a:rPr lang="en-GB" b="1" dirty="0" err="1" smtClean="0"/>
              <a:t>Handpumps</a:t>
            </a:r>
            <a:r>
              <a:rPr lang="en-GB" b="1" dirty="0" smtClean="0"/>
              <a:t>, Kenya</a:t>
            </a:r>
            <a:endParaRPr lang="en-GB" b="1" dirty="0"/>
          </a:p>
        </p:txBody>
      </p:sp>
      <p:sp>
        <p:nvSpPr>
          <p:cNvPr id="14" name="Oval 13"/>
          <p:cNvSpPr/>
          <p:nvPr/>
        </p:nvSpPr>
        <p:spPr>
          <a:xfrm>
            <a:off x="1644256" y="2298414"/>
            <a:ext cx="2686592" cy="2385766"/>
          </a:xfrm>
          <a:prstGeom prst="ellipse">
            <a:avLst/>
          </a:pr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62410" y="2208850"/>
            <a:ext cx="766557" cy="369332"/>
          </a:xfrm>
          <a:prstGeom prst="rect">
            <a:avLst/>
          </a:prstGeom>
          <a:noFill/>
        </p:spPr>
        <p:txBody>
          <a:bodyPr wrap="none" rtlCol="0">
            <a:spAutoFit/>
          </a:bodyPr>
          <a:lstStyle/>
          <a:p>
            <a:r>
              <a:rPr lang="en-GB" dirty="0" smtClean="0"/>
              <a:t>Urban</a:t>
            </a:r>
            <a:endParaRPr lang="en-GB" dirty="0"/>
          </a:p>
        </p:txBody>
      </p:sp>
      <p:cxnSp>
        <p:nvCxnSpPr>
          <p:cNvPr id="18" name="Straight Arrow Connector 17"/>
          <p:cNvCxnSpPr>
            <a:stCxn id="15" idx="2"/>
          </p:cNvCxnSpPr>
          <p:nvPr/>
        </p:nvCxnSpPr>
        <p:spPr>
          <a:xfrm>
            <a:off x="1045689" y="2578182"/>
            <a:ext cx="771433" cy="276999"/>
          </a:xfrm>
          <a:prstGeom prst="straightConnector1">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2665658" y="2008879"/>
            <a:ext cx="4331618" cy="3693360"/>
          </a:xfrm>
          <a:custGeom>
            <a:avLst/>
            <a:gdLst>
              <a:gd name="connsiteX0" fmla="*/ 2416296 w 4331618"/>
              <a:gd name="connsiteY0" fmla="*/ 13352 h 3693360"/>
              <a:gd name="connsiteX1" fmla="*/ 4016496 w 4331618"/>
              <a:gd name="connsiteY1" fmla="*/ 540890 h 3693360"/>
              <a:gd name="connsiteX2" fmla="*/ 4297850 w 4331618"/>
              <a:gd name="connsiteY2" fmla="*/ 2053167 h 3693360"/>
              <a:gd name="connsiteX3" fmla="*/ 3541711 w 4331618"/>
              <a:gd name="connsiteY3" fmla="*/ 3530275 h 3693360"/>
              <a:gd name="connsiteX4" fmla="*/ 1326050 w 4331618"/>
              <a:gd name="connsiteY4" fmla="*/ 3583029 h 3693360"/>
              <a:gd name="connsiteX5" fmla="*/ 24788 w 4331618"/>
              <a:gd name="connsiteY5" fmla="*/ 2879644 h 3693360"/>
              <a:gd name="connsiteX6" fmla="*/ 569911 w 4331618"/>
              <a:gd name="connsiteY6" fmla="*/ 2422444 h 3693360"/>
              <a:gd name="connsiteX7" fmla="*/ 1765665 w 4331618"/>
              <a:gd name="connsiteY7" fmla="*/ 2563121 h 3693360"/>
              <a:gd name="connsiteX8" fmla="*/ 1976680 w 4331618"/>
              <a:gd name="connsiteY8" fmla="*/ 1068429 h 3693360"/>
              <a:gd name="connsiteX9" fmla="*/ 1449142 w 4331618"/>
              <a:gd name="connsiteY9" fmla="*/ 716736 h 3693360"/>
              <a:gd name="connsiteX10" fmla="*/ 1220542 w 4331618"/>
              <a:gd name="connsiteY10" fmla="*/ 734321 h 3693360"/>
              <a:gd name="connsiteX11" fmla="*/ 1290880 w 4331618"/>
              <a:gd name="connsiteY11" fmla="*/ 206783 h 3693360"/>
              <a:gd name="connsiteX12" fmla="*/ 2416296 w 4331618"/>
              <a:gd name="connsiteY12" fmla="*/ 13352 h 369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1618" h="3693360">
                <a:moveTo>
                  <a:pt x="2416296" y="13352"/>
                </a:moveTo>
                <a:cubicBezTo>
                  <a:pt x="2870565" y="69037"/>
                  <a:pt x="3702904" y="200921"/>
                  <a:pt x="4016496" y="540890"/>
                </a:cubicBezTo>
                <a:cubicBezTo>
                  <a:pt x="4330088" y="880859"/>
                  <a:pt x="4376981" y="1554936"/>
                  <a:pt x="4297850" y="2053167"/>
                </a:cubicBezTo>
                <a:cubicBezTo>
                  <a:pt x="4218719" y="2551398"/>
                  <a:pt x="4037011" y="3275298"/>
                  <a:pt x="3541711" y="3530275"/>
                </a:cubicBezTo>
                <a:cubicBezTo>
                  <a:pt x="3046411" y="3785252"/>
                  <a:pt x="1912204" y="3691468"/>
                  <a:pt x="1326050" y="3583029"/>
                </a:cubicBezTo>
                <a:cubicBezTo>
                  <a:pt x="739896" y="3474590"/>
                  <a:pt x="150811" y="3073075"/>
                  <a:pt x="24788" y="2879644"/>
                </a:cubicBezTo>
                <a:cubicBezTo>
                  <a:pt x="-101235" y="2686213"/>
                  <a:pt x="279765" y="2475198"/>
                  <a:pt x="569911" y="2422444"/>
                </a:cubicBezTo>
                <a:cubicBezTo>
                  <a:pt x="860057" y="2369690"/>
                  <a:pt x="1531203" y="2788790"/>
                  <a:pt x="1765665" y="2563121"/>
                </a:cubicBezTo>
                <a:cubicBezTo>
                  <a:pt x="2000126" y="2337452"/>
                  <a:pt x="2029434" y="1376160"/>
                  <a:pt x="1976680" y="1068429"/>
                </a:cubicBezTo>
                <a:cubicBezTo>
                  <a:pt x="1923926" y="760698"/>
                  <a:pt x="1575165" y="772421"/>
                  <a:pt x="1449142" y="716736"/>
                </a:cubicBezTo>
                <a:cubicBezTo>
                  <a:pt x="1323119" y="661051"/>
                  <a:pt x="1246919" y="819313"/>
                  <a:pt x="1220542" y="734321"/>
                </a:cubicBezTo>
                <a:cubicBezTo>
                  <a:pt x="1194165" y="649329"/>
                  <a:pt x="1094519" y="326944"/>
                  <a:pt x="1290880" y="206783"/>
                </a:cubicBezTo>
                <a:cubicBezTo>
                  <a:pt x="1487241" y="86622"/>
                  <a:pt x="1962027" y="-42333"/>
                  <a:pt x="2416296" y="13352"/>
                </a:cubicBezTo>
                <a:close/>
              </a:path>
            </a:pathLst>
          </a:cu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6873898" y="1673360"/>
            <a:ext cx="1071262" cy="369332"/>
          </a:xfrm>
          <a:prstGeom prst="rect">
            <a:avLst/>
          </a:prstGeom>
          <a:noFill/>
        </p:spPr>
        <p:txBody>
          <a:bodyPr wrap="square" rtlCol="0">
            <a:spAutoFit/>
          </a:bodyPr>
          <a:lstStyle/>
          <a:p>
            <a:r>
              <a:rPr lang="en-GB" dirty="0" smtClean="0"/>
              <a:t>Rural</a:t>
            </a:r>
            <a:endParaRPr lang="en-GB" dirty="0"/>
          </a:p>
        </p:txBody>
      </p:sp>
      <p:cxnSp>
        <p:nvCxnSpPr>
          <p:cNvPr id="23" name="Straight Arrow Connector 22"/>
          <p:cNvCxnSpPr>
            <a:stCxn id="21" idx="2"/>
          </p:cNvCxnSpPr>
          <p:nvPr/>
        </p:nvCxnSpPr>
        <p:spPr>
          <a:xfrm flipH="1">
            <a:off x="6620212" y="2042692"/>
            <a:ext cx="789317" cy="350824"/>
          </a:xfrm>
          <a:prstGeom prst="straightConnector1">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631828" y="1799760"/>
            <a:ext cx="3939754" cy="1990510"/>
          </a:xfrm>
          <a:custGeom>
            <a:avLst/>
            <a:gdLst>
              <a:gd name="connsiteX0" fmla="*/ 1467709 w 3939754"/>
              <a:gd name="connsiteY0" fmla="*/ 60960 h 1990510"/>
              <a:gd name="connsiteX1" fmla="*/ 8560 w 3939754"/>
              <a:gd name="connsiteY1" fmla="*/ 177692 h 1990510"/>
              <a:gd name="connsiteX2" fmla="*/ 942415 w 3939754"/>
              <a:gd name="connsiteY2" fmla="*/ 1559020 h 1990510"/>
              <a:gd name="connsiteX3" fmla="*/ 2518296 w 3939754"/>
              <a:gd name="connsiteY3" fmla="*/ 1987037 h 1990510"/>
              <a:gd name="connsiteX4" fmla="*/ 3919079 w 3939754"/>
              <a:gd name="connsiteY4" fmla="*/ 1695207 h 1990510"/>
              <a:gd name="connsiteX5" fmla="*/ 3257598 w 3939754"/>
              <a:gd name="connsiteY5" fmla="*/ 625164 h 1990510"/>
              <a:gd name="connsiteX6" fmla="*/ 1934637 w 3939754"/>
              <a:gd name="connsiteY6" fmla="*/ 41505 h 1990510"/>
              <a:gd name="connsiteX7" fmla="*/ 1389888 w 3939754"/>
              <a:gd name="connsiteY7" fmla="*/ 80415 h 1990510"/>
              <a:gd name="connsiteX8" fmla="*/ 1409343 w 3939754"/>
              <a:gd name="connsiteY8" fmla="*/ 41505 h 1990510"/>
              <a:gd name="connsiteX9" fmla="*/ 1389888 w 3939754"/>
              <a:gd name="connsiteY9" fmla="*/ 41505 h 199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9754" h="1990510">
                <a:moveTo>
                  <a:pt x="1467709" y="60960"/>
                </a:moveTo>
                <a:cubicBezTo>
                  <a:pt x="781909" y="-5513"/>
                  <a:pt x="96109" y="-71985"/>
                  <a:pt x="8560" y="177692"/>
                </a:cubicBezTo>
                <a:cubicBezTo>
                  <a:pt x="-78989" y="427369"/>
                  <a:pt x="524126" y="1257463"/>
                  <a:pt x="942415" y="1559020"/>
                </a:cubicBezTo>
                <a:cubicBezTo>
                  <a:pt x="1360704" y="1860577"/>
                  <a:pt x="2022185" y="1964339"/>
                  <a:pt x="2518296" y="1987037"/>
                </a:cubicBezTo>
                <a:cubicBezTo>
                  <a:pt x="3014407" y="2009735"/>
                  <a:pt x="3795862" y="1922186"/>
                  <a:pt x="3919079" y="1695207"/>
                </a:cubicBezTo>
                <a:cubicBezTo>
                  <a:pt x="4042296" y="1468228"/>
                  <a:pt x="3588338" y="900781"/>
                  <a:pt x="3257598" y="625164"/>
                </a:cubicBezTo>
                <a:cubicBezTo>
                  <a:pt x="2926858" y="349547"/>
                  <a:pt x="2245922" y="132296"/>
                  <a:pt x="1934637" y="41505"/>
                </a:cubicBezTo>
                <a:cubicBezTo>
                  <a:pt x="1623352" y="-49286"/>
                  <a:pt x="1477437" y="80415"/>
                  <a:pt x="1389888" y="80415"/>
                </a:cubicBezTo>
                <a:cubicBezTo>
                  <a:pt x="1302339" y="80415"/>
                  <a:pt x="1409343" y="47990"/>
                  <a:pt x="1409343" y="41505"/>
                </a:cubicBezTo>
                <a:cubicBezTo>
                  <a:pt x="1409343" y="35020"/>
                  <a:pt x="1399615" y="38262"/>
                  <a:pt x="1389888" y="41505"/>
                </a:cubicBezTo>
              </a:path>
            </a:pathLst>
          </a:cu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p:cNvCxnSpPr/>
          <p:nvPr/>
        </p:nvCxnSpPr>
        <p:spPr>
          <a:xfrm flipH="1">
            <a:off x="7596336" y="2855181"/>
            <a:ext cx="720080" cy="184666"/>
          </a:xfrm>
          <a:prstGeom prst="straightConnector1">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810704" y="1352792"/>
            <a:ext cx="1277271" cy="1477328"/>
          </a:xfrm>
          <a:prstGeom prst="rect">
            <a:avLst/>
          </a:prstGeom>
          <a:noFill/>
        </p:spPr>
        <p:txBody>
          <a:bodyPr wrap="square" rtlCol="0">
            <a:spAutoFit/>
          </a:bodyPr>
          <a:lstStyle/>
          <a:p>
            <a:pPr algn="ctr"/>
            <a:r>
              <a:rPr lang="en-GB" dirty="0" smtClean="0"/>
              <a:t>Monitoring for budgeting and planning</a:t>
            </a:r>
            <a:endParaRPr lang="en-GB" dirty="0"/>
          </a:p>
        </p:txBody>
      </p:sp>
      <p:cxnSp>
        <p:nvCxnSpPr>
          <p:cNvPr id="32" name="Straight Arrow Connector 31"/>
          <p:cNvCxnSpPr/>
          <p:nvPr/>
        </p:nvCxnSpPr>
        <p:spPr>
          <a:xfrm flipV="1">
            <a:off x="1285167" y="4529184"/>
            <a:ext cx="667069" cy="372997"/>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6294" y="5053512"/>
            <a:ext cx="2395506" cy="646331"/>
          </a:xfrm>
          <a:prstGeom prst="rect">
            <a:avLst/>
          </a:prstGeom>
          <a:noFill/>
        </p:spPr>
        <p:txBody>
          <a:bodyPr wrap="square" rtlCol="0">
            <a:spAutoFit/>
          </a:bodyPr>
          <a:lstStyle/>
          <a:p>
            <a:r>
              <a:rPr lang="en-GB" dirty="0" smtClean="0"/>
              <a:t>Reporting through crowd-sourcing</a:t>
            </a:r>
            <a:endParaRPr lang="en-GB" dirty="0"/>
          </a:p>
        </p:txBody>
      </p:sp>
      <p:cxnSp>
        <p:nvCxnSpPr>
          <p:cNvPr id="36" name="Straight Arrow Connector 35"/>
          <p:cNvCxnSpPr/>
          <p:nvPr/>
        </p:nvCxnSpPr>
        <p:spPr>
          <a:xfrm flipH="1" flipV="1">
            <a:off x="5688758" y="5739393"/>
            <a:ext cx="616783" cy="545705"/>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26586" y="5868571"/>
            <a:ext cx="1976567" cy="369332"/>
          </a:xfrm>
          <a:prstGeom prst="rect">
            <a:avLst/>
          </a:prstGeom>
          <a:noFill/>
        </p:spPr>
        <p:txBody>
          <a:bodyPr wrap="none" rtlCol="0">
            <a:spAutoFit/>
          </a:bodyPr>
          <a:lstStyle/>
          <a:p>
            <a:r>
              <a:rPr lang="en-GB" dirty="0" smtClean="0"/>
              <a:t>Automated reports</a:t>
            </a:r>
            <a:endParaRPr lang="en-GB" dirty="0"/>
          </a:p>
        </p:txBody>
      </p:sp>
      <p:cxnSp>
        <p:nvCxnSpPr>
          <p:cNvPr id="40" name="Straight Arrow Connector 39"/>
          <p:cNvCxnSpPr/>
          <p:nvPr/>
        </p:nvCxnSpPr>
        <p:spPr>
          <a:xfrm flipH="1" flipV="1">
            <a:off x="6585373" y="3672256"/>
            <a:ext cx="723694" cy="432812"/>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173280" y="3792353"/>
            <a:ext cx="1970720" cy="923330"/>
          </a:xfrm>
          <a:prstGeom prst="rect">
            <a:avLst/>
          </a:prstGeom>
          <a:noFill/>
        </p:spPr>
        <p:txBody>
          <a:bodyPr wrap="square" rtlCol="0">
            <a:spAutoFit/>
          </a:bodyPr>
          <a:lstStyle/>
          <a:p>
            <a:r>
              <a:rPr lang="en-GB" dirty="0" smtClean="0"/>
              <a:t>Government / service provider-led reporting</a:t>
            </a:r>
            <a:endParaRPr lang="en-GB" dirty="0"/>
          </a:p>
        </p:txBody>
      </p:sp>
      <p:cxnSp>
        <p:nvCxnSpPr>
          <p:cNvPr id="44" name="Straight Arrow Connector 43"/>
          <p:cNvCxnSpPr/>
          <p:nvPr/>
        </p:nvCxnSpPr>
        <p:spPr>
          <a:xfrm flipH="1">
            <a:off x="5726484" y="4607464"/>
            <a:ext cx="1446796" cy="234323"/>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5100041" y="3068765"/>
            <a:ext cx="1833115" cy="755097"/>
          </a:xfrm>
          <a:custGeom>
            <a:avLst/>
            <a:gdLst>
              <a:gd name="connsiteX0" fmla="*/ 1240798 w 1833115"/>
              <a:gd name="connsiteY0" fmla="*/ 49189 h 755097"/>
              <a:gd name="connsiteX1" fmla="*/ 446320 w 1833115"/>
              <a:gd name="connsiteY1" fmla="*/ 49189 h 755097"/>
              <a:gd name="connsiteX2" fmla="*/ 11605 w 1833115"/>
              <a:gd name="connsiteY2" fmla="*/ 259051 h 755097"/>
              <a:gd name="connsiteX3" fmla="*/ 896025 w 1833115"/>
              <a:gd name="connsiteY3" fmla="*/ 753727 h 755097"/>
              <a:gd name="connsiteX4" fmla="*/ 1810425 w 1833115"/>
              <a:gd name="connsiteY4" fmla="*/ 393963 h 755097"/>
              <a:gd name="connsiteX5" fmla="*/ 1525611 w 1833115"/>
              <a:gd name="connsiteY5" fmla="*/ 19209 h 755097"/>
              <a:gd name="connsiteX6" fmla="*/ 1240798 w 1833115"/>
              <a:gd name="connsiteY6" fmla="*/ 49189 h 75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115" h="755097">
                <a:moveTo>
                  <a:pt x="1240798" y="49189"/>
                </a:moveTo>
                <a:cubicBezTo>
                  <a:pt x="1060916" y="54186"/>
                  <a:pt x="651185" y="14212"/>
                  <a:pt x="446320" y="49189"/>
                </a:cubicBezTo>
                <a:cubicBezTo>
                  <a:pt x="241455" y="84166"/>
                  <a:pt x="-63346" y="141628"/>
                  <a:pt x="11605" y="259051"/>
                </a:cubicBezTo>
                <a:cubicBezTo>
                  <a:pt x="86556" y="376474"/>
                  <a:pt x="596222" y="731242"/>
                  <a:pt x="896025" y="753727"/>
                </a:cubicBezTo>
                <a:cubicBezTo>
                  <a:pt x="1195828" y="776212"/>
                  <a:pt x="1705494" y="516383"/>
                  <a:pt x="1810425" y="393963"/>
                </a:cubicBezTo>
                <a:cubicBezTo>
                  <a:pt x="1915356" y="271543"/>
                  <a:pt x="1628044" y="74173"/>
                  <a:pt x="1525611" y="19209"/>
                </a:cubicBezTo>
                <a:cubicBezTo>
                  <a:pt x="1423178" y="-35755"/>
                  <a:pt x="1420680" y="44192"/>
                  <a:pt x="1240798" y="49189"/>
                </a:cubicBezTo>
                <a:close/>
              </a:path>
            </a:pathLst>
          </a:cu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1880959" y="2471787"/>
            <a:ext cx="4693108" cy="2820007"/>
          </a:xfrm>
          <a:custGeom>
            <a:avLst/>
            <a:gdLst>
              <a:gd name="connsiteX0" fmla="*/ 1162044 w 4693108"/>
              <a:gd name="connsiteY0" fmla="*/ 31570 h 2820007"/>
              <a:gd name="connsiteX1" fmla="*/ 1821611 w 4693108"/>
              <a:gd name="connsiteY1" fmla="*/ 226443 h 2820007"/>
              <a:gd name="connsiteX2" fmla="*/ 2151395 w 4693108"/>
              <a:gd name="connsiteY2" fmla="*/ 631177 h 2820007"/>
              <a:gd name="connsiteX3" fmla="*/ 2571120 w 4693108"/>
              <a:gd name="connsiteY3" fmla="*/ 841039 h 2820007"/>
              <a:gd name="connsiteX4" fmla="*/ 2721021 w 4693108"/>
              <a:gd name="connsiteY4" fmla="*/ 1155833 h 2820007"/>
              <a:gd name="connsiteX5" fmla="*/ 3365598 w 4693108"/>
              <a:gd name="connsiteY5" fmla="*/ 1425656 h 2820007"/>
              <a:gd name="connsiteX6" fmla="*/ 4130097 w 4693108"/>
              <a:gd name="connsiteY6" fmla="*/ 1440646 h 2820007"/>
              <a:gd name="connsiteX7" fmla="*/ 4654752 w 4693108"/>
              <a:gd name="connsiteY7" fmla="*/ 1755439 h 2820007"/>
              <a:gd name="connsiteX8" fmla="*/ 4594792 w 4693108"/>
              <a:gd name="connsiteY8" fmla="*/ 1920331 h 2820007"/>
              <a:gd name="connsiteX9" fmla="*/ 4130097 w 4693108"/>
              <a:gd name="connsiteY9" fmla="*/ 2160174 h 2820007"/>
              <a:gd name="connsiteX10" fmla="*/ 3635421 w 4693108"/>
              <a:gd name="connsiteY10" fmla="*/ 2085223 h 2820007"/>
              <a:gd name="connsiteX11" fmla="*/ 3020825 w 4693108"/>
              <a:gd name="connsiteY11" fmla="*/ 2055243 h 2820007"/>
              <a:gd name="connsiteX12" fmla="*/ 2406228 w 4693108"/>
              <a:gd name="connsiteY12" fmla="*/ 2250115 h 2820007"/>
              <a:gd name="connsiteX13" fmla="*/ 2151395 w 4693108"/>
              <a:gd name="connsiteY13" fmla="*/ 2579898 h 2820007"/>
              <a:gd name="connsiteX14" fmla="*/ 1386897 w 4693108"/>
              <a:gd name="connsiteY14" fmla="*/ 2819741 h 2820007"/>
              <a:gd name="connsiteX15" fmla="*/ 742320 w 4693108"/>
              <a:gd name="connsiteY15" fmla="*/ 2534928 h 2820007"/>
              <a:gd name="connsiteX16" fmla="*/ 127723 w 4693108"/>
              <a:gd name="connsiteY16" fmla="*/ 2100213 h 2820007"/>
              <a:gd name="connsiteX17" fmla="*/ 97743 w 4693108"/>
              <a:gd name="connsiteY17" fmla="*/ 1410665 h 2820007"/>
              <a:gd name="connsiteX18" fmla="*/ 22792 w 4693108"/>
              <a:gd name="connsiteY18" fmla="*/ 751098 h 2820007"/>
              <a:gd name="connsiteX19" fmla="*/ 547448 w 4693108"/>
              <a:gd name="connsiteY19" fmla="*/ 136502 h 2820007"/>
              <a:gd name="connsiteX20" fmla="*/ 1042123 w 4693108"/>
              <a:gd name="connsiteY20" fmla="*/ 1590 h 2820007"/>
              <a:gd name="connsiteX21" fmla="*/ 1251985 w 4693108"/>
              <a:gd name="connsiteY21" fmla="*/ 61551 h 2820007"/>
              <a:gd name="connsiteX22" fmla="*/ 1236995 w 4693108"/>
              <a:gd name="connsiteY22" fmla="*/ 46561 h 282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93108" h="2820007">
                <a:moveTo>
                  <a:pt x="1162044" y="31570"/>
                </a:moveTo>
                <a:cubicBezTo>
                  <a:pt x="1409381" y="79039"/>
                  <a:pt x="1656719" y="126509"/>
                  <a:pt x="1821611" y="226443"/>
                </a:cubicBezTo>
                <a:cubicBezTo>
                  <a:pt x="1986503" y="326377"/>
                  <a:pt x="2026477" y="528744"/>
                  <a:pt x="2151395" y="631177"/>
                </a:cubicBezTo>
                <a:cubicBezTo>
                  <a:pt x="2276313" y="733610"/>
                  <a:pt x="2476182" y="753596"/>
                  <a:pt x="2571120" y="841039"/>
                </a:cubicBezTo>
                <a:cubicBezTo>
                  <a:pt x="2666058" y="928482"/>
                  <a:pt x="2588608" y="1058397"/>
                  <a:pt x="2721021" y="1155833"/>
                </a:cubicBezTo>
                <a:cubicBezTo>
                  <a:pt x="2853434" y="1253269"/>
                  <a:pt x="3130752" y="1378187"/>
                  <a:pt x="3365598" y="1425656"/>
                </a:cubicBezTo>
                <a:cubicBezTo>
                  <a:pt x="3600444" y="1473125"/>
                  <a:pt x="3915238" y="1385682"/>
                  <a:pt x="4130097" y="1440646"/>
                </a:cubicBezTo>
                <a:cubicBezTo>
                  <a:pt x="4344956" y="1495610"/>
                  <a:pt x="4577303" y="1675491"/>
                  <a:pt x="4654752" y="1755439"/>
                </a:cubicBezTo>
                <a:cubicBezTo>
                  <a:pt x="4732201" y="1835387"/>
                  <a:pt x="4682234" y="1852875"/>
                  <a:pt x="4594792" y="1920331"/>
                </a:cubicBezTo>
                <a:cubicBezTo>
                  <a:pt x="4507350" y="1987787"/>
                  <a:pt x="4289992" y="2132692"/>
                  <a:pt x="4130097" y="2160174"/>
                </a:cubicBezTo>
                <a:cubicBezTo>
                  <a:pt x="3970202" y="2187656"/>
                  <a:pt x="3820300" y="2102711"/>
                  <a:pt x="3635421" y="2085223"/>
                </a:cubicBezTo>
                <a:cubicBezTo>
                  <a:pt x="3450542" y="2067735"/>
                  <a:pt x="3225691" y="2027761"/>
                  <a:pt x="3020825" y="2055243"/>
                </a:cubicBezTo>
                <a:cubicBezTo>
                  <a:pt x="2815960" y="2082725"/>
                  <a:pt x="2551133" y="2162672"/>
                  <a:pt x="2406228" y="2250115"/>
                </a:cubicBezTo>
                <a:cubicBezTo>
                  <a:pt x="2261323" y="2337558"/>
                  <a:pt x="2321283" y="2484960"/>
                  <a:pt x="2151395" y="2579898"/>
                </a:cubicBezTo>
                <a:cubicBezTo>
                  <a:pt x="1981507" y="2674836"/>
                  <a:pt x="1621743" y="2827236"/>
                  <a:pt x="1386897" y="2819741"/>
                </a:cubicBezTo>
                <a:cubicBezTo>
                  <a:pt x="1152051" y="2812246"/>
                  <a:pt x="952182" y="2654849"/>
                  <a:pt x="742320" y="2534928"/>
                </a:cubicBezTo>
                <a:cubicBezTo>
                  <a:pt x="532458" y="2415007"/>
                  <a:pt x="235152" y="2287590"/>
                  <a:pt x="127723" y="2100213"/>
                </a:cubicBezTo>
                <a:cubicBezTo>
                  <a:pt x="20293" y="1912836"/>
                  <a:pt x="115231" y="1635518"/>
                  <a:pt x="97743" y="1410665"/>
                </a:cubicBezTo>
                <a:cubicBezTo>
                  <a:pt x="80254" y="1185813"/>
                  <a:pt x="-52159" y="963459"/>
                  <a:pt x="22792" y="751098"/>
                </a:cubicBezTo>
                <a:cubicBezTo>
                  <a:pt x="97743" y="538737"/>
                  <a:pt x="377559" y="261420"/>
                  <a:pt x="547448" y="136502"/>
                </a:cubicBezTo>
                <a:cubicBezTo>
                  <a:pt x="717337" y="11584"/>
                  <a:pt x="924700" y="14082"/>
                  <a:pt x="1042123" y="1590"/>
                </a:cubicBezTo>
                <a:cubicBezTo>
                  <a:pt x="1159546" y="-10902"/>
                  <a:pt x="1219506" y="54056"/>
                  <a:pt x="1251985" y="61551"/>
                </a:cubicBezTo>
                <a:cubicBezTo>
                  <a:pt x="1284464" y="69046"/>
                  <a:pt x="1260729" y="57803"/>
                  <a:pt x="1236995" y="46561"/>
                </a:cubicBezTo>
              </a:path>
            </a:pathLst>
          </a:cu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46"/>
          <p:cNvSpPr/>
          <p:nvPr/>
        </p:nvSpPr>
        <p:spPr>
          <a:xfrm>
            <a:off x="3783996" y="2158584"/>
            <a:ext cx="2569376" cy="911085"/>
          </a:xfrm>
          <a:custGeom>
            <a:avLst/>
            <a:gdLst>
              <a:gd name="connsiteX0" fmla="*/ 1012856 w 2569376"/>
              <a:gd name="connsiteY0" fmla="*/ 0 h 911085"/>
              <a:gd name="connsiteX1" fmla="*/ 458220 w 2569376"/>
              <a:gd name="connsiteY1" fmla="*/ 104931 h 911085"/>
              <a:gd name="connsiteX2" fmla="*/ 8515 w 2569376"/>
              <a:gd name="connsiteY2" fmla="*/ 389744 h 911085"/>
              <a:gd name="connsiteX3" fmla="*/ 278338 w 2569376"/>
              <a:gd name="connsiteY3" fmla="*/ 794478 h 911085"/>
              <a:gd name="connsiteX4" fmla="*/ 1567493 w 2569376"/>
              <a:gd name="connsiteY4" fmla="*/ 899409 h 911085"/>
              <a:gd name="connsiteX5" fmla="*/ 2526863 w 2569376"/>
              <a:gd name="connsiteY5" fmla="*/ 569626 h 911085"/>
              <a:gd name="connsiteX6" fmla="*/ 2257040 w 2569376"/>
              <a:gd name="connsiteY6" fmla="*/ 104931 h 911085"/>
              <a:gd name="connsiteX7" fmla="*/ 1012856 w 2569376"/>
              <a:gd name="connsiteY7" fmla="*/ 0 h 91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9376" h="911085">
                <a:moveTo>
                  <a:pt x="1012856" y="0"/>
                </a:moveTo>
                <a:cubicBezTo>
                  <a:pt x="713053" y="0"/>
                  <a:pt x="625610" y="39974"/>
                  <a:pt x="458220" y="104931"/>
                </a:cubicBezTo>
                <a:cubicBezTo>
                  <a:pt x="290830" y="169888"/>
                  <a:pt x="38495" y="274820"/>
                  <a:pt x="8515" y="389744"/>
                </a:cubicBezTo>
                <a:cubicBezTo>
                  <a:pt x="-21465" y="504668"/>
                  <a:pt x="18508" y="709534"/>
                  <a:pt x="278338" y="794478"/>
                </a:cubicBezTo>
                <a:cubicBezTo>
                  <a:pt x="538168" y="879422"/>
                  <a:pt x="1192739" y="936884"/>
                  <a:pt x="1567493" y="899409"/>
                </a:cubicBezTo>
                <a:cubicBezTo>
                  <a:pt x="1942247" y="861934"/>
                  <a:pt x="2411939" y="702039"/>
                  <a:pt x="2526863" y="569626"/>
                </a:cubicBezTo>
                <a:cubicBezTo>
                  <a:pt x="2641787" y="437213"/>
                  <a:pt x="2514371" y="199869"/>
                  <a:pt x="2257040" y="104931"/>
                </a:cubicBezTo>
                <a:cubicBezTo>
                  <a:pt x="1999709" y="9993"/>
                  <a:pt x="1312659" y="0"/>
                  <a:pt x="1012856" y="0"/>
                </a:cubicBezTo>
                <a:close/>
              </a:path>
            </a:pathLst>
          </a:cu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Arrow Connector 50"/>
          <p:cNvCxnSpPr/>
          <p:nvPr/>
        </p:nvCxnSpPr>
        <p:spPr>
          <a:xfrm flipH="1">
            <a:off x="5364088" y="1673360"/>
            <a:ext cx="362396" cy="535490"/>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301480" y="1374897"/>
            <a:ext cx="1922514" cy="369332"/>
          </a:xfrm>
          <a:prstGeom prst="rect">
            <a:avLst/>
          </a:prstGeom>
          <a:noFill/>
        </p:spPr>
        <p:txBody>
          <a:bodyPr wrap="none" rtlCol="0">
            <a:spAutoFit/>
          </a:bodyPr>
          <a:lstStyle/>
          <a:p>
            <a:r>
              <a:rPr lang="en-GB" dirty="0" smtClean="0"/>
              <a:t>NGO-led reporting</a:t>
            </a:r>
            <a:endParaRPr lang="en-GB" dirty="0"/>
          </a:p>
        </p:txBody>
      </p:sp>
      <p:sp>
        <p:nvSpPr>
          <p:cNvPr id="53" name="Freeform 52"/>
          <p:cNvSpPr/>
          <p:nvPr/>
        </p:nvSpPr>
        <p:spPr>
          <a:xfrm>
            <a:off x="4117152" y="4497049"/>
            <a:ext cx="1788973" cy="1356937"/>
          </a:xfrm>
          <a:custGeom>
            <a:avLst/>
            <a:gdLst>
              <a:gd name="connsiteX0" fmla="*/ 1788973 w 1788973"/>
              <a:gd name="connsiteY0" fmla="*/ 629587 h 1356937"/>
              <a:gd name="connsiteX1" fmla="*/ 1549130 w 1788973"/>
              <a:gd name="connsiteY1" fmla="*/ 164892 h 1356937"/>
              <a:gd name="connsiteX2" fmla="*/ 949523 w 1788973"/>
              <a:gd name="connsiteY2" fmla="*/ 0 h 1356937"/>
              <a:gd name="connsiteX3" fmla="*/ 319937 w 1788973"/>
              <a:gd name="connsiteY3" fmla="*/ 164892 h 1356937"/>
              <a:gd name="connsiteX4" fmla="*/ 155045 w 1788973"/>
              <a:gd name="connsiteY4" fmla="*/ 479685 h 1356937"/>
              <a:gd name="connsiteX5" fmla="*/ 5143 w 1788973"/>
              <a:gd name="connsiteY5" fmla="*/ 944381 h 1356937"/>
              <a:gd name="connsiteX6" fmla="*/ 349917 w 1788973"/>
              <a:gd name="connsiteY6" fmla="*/ 1259174 h 1356937"/>
              <a:gd name="connsiteX7" fmla="*/ 1279307 w 1788973"/>
              <a:gd name="connsiteY7" fmla="*/ 1334125 h 1356937"/>
              <a:gd name="connsiteX8" fmla="*/ 1729012 w 1788973"/>
              <a:gd name="connsiteY8" fmla="*/ 899410 h 1356937"/>
              <a:gd name="connsiteX9" fmla="*/ 1729012 w 1788973"/>
              <a:gd name="connsiteY9" fmla="*/ 449705 h 1356937"/>
              <a:gd name="connsiteX10" fmla="*/ 1744002 w 1788973"/>
              <a:gd name="connsiteY10" fmla="*/ 449705 h 135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8973" h="1356937">
                <a:moveTo>
                  <a:pt x="1788973" y="629587"/>
                </a:moveTo>
                <a:cubicBezTo>
                  <a:pt x="1739005" y="449705"/>
                  <a:pt x="1689038" y="269823"/>
                  <a:pt x="1549130" y="164892"/>
                </a:cubicBezTo>
                <a:cubicBezTo>
                  <a:pt x="1409222" y="59961"/>
                  <a:pt x="1154388" y="0"/>
                  <a:pt x="949523" y="0"/>
                </a:cubicBezTo>
                <a:cubicBezTo>
                  <a:pt x="744658" y="0"/>
                  <a:pt x="452350" y="84945"/>
                  <a:pt x="319937" y="164892"/>
                </a:cubicBezTo>
                <a:cubicBezTo>
                  <a:pt x="187524" y="244839"/>
                  <a:pt x="207511" y="349770"/>
                  <a:pt x="155045" y="479685"/>
                </a:cubicBezTo>
                <a:cubicBezTo>
                  <a:pt x="102579" y="609600"/>
                  <a:pt x="-27336" y="814466"/>
                  <a:pt x="5143" y="944381"/>
                </a:cubicBezTo>
                <a:cubicBezTo>
                  <a:pt x="37622" y="1074296"/>
                  <a:pt x="137556" y="1194217"/>
                  <a:pt x="349917" y="1259174"/>
                </a:cubicBezTo>
                <a:cubicBezTo>
                  <a:pt x="562278" y="1324131"/>
                  <a:pt x="1049458" y="1394086"/>
                  <a:pt x="1279307" y="1334125"/>
                </a:cubicBezTo>
                <a:cubicBezTo>
                  <a:pt x="1509156" y="1274164"/>
                  <a:pt x="1654061" y="1046813"/>
                  <a:pt x="1729012" y="899410"/>
                </a:cubicBezTo>
                <a:cubicBezTo>
                  <a:pt x="1803963" y="752007"/>
                  <a:pt x="1726514" y="524656"/>
                  <a:pt x="1729012" y="449705"/>
                </a:cubicBezTo>
                <a:cubicBezTo>
                  <a:pt x="1731510" y="374754"/>
                  <a:pt x="1737756" y="412229"/>
                  <a:pt x="1744002" y="449705"/>
                </a:cubicBezTo>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4342773" y="4582207"/>
            <a:ext cx="1404278" cy="903651"/>
          </a:xfrm>
          <a:custGeom>
            <a:avLst/>
            <a:gdLst>
              <a:gd name="connsiteX0" fmla="*/ 1143627 w 1404278"/>
              <a:gd name="connsiteY0" fmla="*/ 154685 h 903651"/>
              <a:gd name="connsiteX1" fmla="*/ 903784 w 1404278"/>
              <a:gd name="connsiteY1" fmla="*/ 19773 h 903651"/>
              <a:gd name="connsiteX2" fmla="*/ 544020 w 1404278"/>
              <a:gd name="connsiteY2" fmla="*/ 19773 h 903651"/>
              <a:gd name="connsiteX3" fmla="*/ 229227 w 1404278"/>
              <a:gd name="connsiteY3" fmla="*/ 199655 h 903651"/>
              <a:gd name="connsiteX4" fmla="*/ 34355 w 1404278"/>
              <a:gd name="connsiteY4" fmla="*/ 394527 h 903651"/>
              <a:gd name="connsiteX5" fmla="*/ 34355 w 1404278"/>
              <a:gd name="connsiteY5" fmla="*/ 679341 h 903651"/>
              <a:gd name="connsiteX6" fmla="*/ 379129 w 1404278"/>
              <a:gd name="connsiteY6" fmla="*/ 889203 h 903651"/>
              <a:gd name="connsiteX7" fmla="*/ 828834 w 1404278"/>
              <a:gd name="connsiteY7" fmla="*/ 874213 h 903651"/>
              <a:gd name="connsiteX8" fmla="*/ 1368479 w 1404278"/>
              <a:gd name="connsiteY8" fmla="*/ 784272 h 903651"/>
              <a:gd name="connsiteX9" fmla="*/ 1353489 w 1404278"/>
              <a:gd name="connsiteY9" fmla="*/ 589400 h 903651"/>
              <a:gd name="connsiteX10" fmla="*/ 1353489 w 1404278"/>
              <a:gd name="connsiteY10" fmla="*/ 259616 h 903651"/>
              <a:gd name="connsiteX11" fmla="*/ 1113647 w 1404278"/>
              <a:gd name="connsiteY11" fmla="*/ 109714 h 903651"/>
              <a:gd name="connsiteX12" fmla="*/ 1098657 w 1404278"/>
              <a:gd name="connsiteY12" fmla="*/ 124704 h 90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278" h="903651">
                <a:moveTo>
                  <a:pt x="1143627" y="154685"/>
                </a:moveTo>
                <a:cubicBezTo>
                  <a:pt x="1073672" y="98471"/>
                  <a:pt x="1003718" y="42258"/>
                  <a:pt x="903784" y="19773"/>
                </a:cubicBezTo>
                <a:cubicBezTo>
                  <a:pt x="803849" y="-2712"/>
                  <a:pt x="656446" y="-10207"/>
                  <a:pt x="544020" y="19773"/>
                </a:cubicBezTo>
                <a:cubicBezTo>
                  <a:pt x="431594" y="49753"/>
                  <a:pt x="314171" y="137196"/>
                  <a:pt x="229227" y="199655"/>
                </a:cubicBezTo>
                <a:cubicBezTo>
                  <a:pt x="144283" y="262114"/>
                  <a:pt x="66834" y="314579"/>
                  <a:pt x="34355" y="394527"/>
                </a:cubicBezTo>
                <a:cubicBezTo>
                  <a:pt x="1876" y="474475"/>
                  <a:pt x="-23107" y="596895"/>
                  <a:pt x="34355" y="679341"/>
                </a:cubicBezTo>
                <a:cubicBezTo>
                  <a:pt x="91817" y="761787"/>
                  <a:pt x="246716" y="856724"/>
                  <a:pt x="379129" y="889203"/>
                </a:cubicBezTo>
                <a:cubicBezTo>
                  <a:pt x="511542" y="921682"/>
                  <a:pt x="663942" y="891701"/>
                  <a:pt x="828834" y="874213"/>
                </a:cubicBezTo>
                <a:cubicBezTo>
                  <a:pt x="993726" y="856725"/>
                  <a:pt x="1281037" y="831741"/>
                  <a:pt x="1368479" y="784272"/>
                </a:cubicBezTo>
                <a:cubicBezTo>
                  <a:pt x="1455922" y="736803"/>
                  <a:pt x="1355987" y="676843"/>
                  <a:pt x="1353489" y="589400"/>
                </a:cubicBezTo>
                <a:cubicBezTo>
                  <a:pt x="1350991" y="501957"/>
                  <a:pt x="1393463" y="339564"/>
                  <a:pt x="1353489" y="259616"/>
                </a:cubicBezTo>
                <a:cubicBezTo>
                  <a:pt x="1313515" y="179668"/>
                  <a:pt x="1156119" y="132199"/>
                  <a:pt x="1113647" y="109714"/>
                </a:cubicBezTo>
                <a:cubicBezTo>
                  <a:pt x="1071175" y="87229"/>
                  <a:pt x="1084916" y="105966"/>
                  <a:pt x="1098657" y="124704"/>
                </a:cubicBezTo>
              </a:path>
            </a:pathLst>
          </a:cu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9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p:bldP spid="15" grpId="1"/>
      <p:bldP spid="20" grpId="0" animBg="1"/>
      <p:bldP spid="20" grpId="1" animBg="1"/>
      <p:bldP spid="21" grpId="0"/>
      <p:bldP spid="21" grpId="1"/>
      <p:bldP spid="24" grpId="0" animBg="1"/>
      <p:bldP spid="24" grpId="1" animBg="1"/>
      <p:bldP spid="27" grpId="0"/>
      <p:bldP spid="27" grpId="1"/>
      <p:bldP spid="33" grpId="0"/>
      <p:bldP spid="37" grpId="0"/>
      <p:bldP spid="42" grpId="0"/>
      <p:bldP spid="45" grpId="0" animBg="1"/>
      <p:bldP spid="46" grpId="0" animBg="1"/>
      <p:bldP spid="47" grpId="0" animBg="1"/>
      <p:bldP spid="52" grpId="0"/>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3200" b="1" dirty="0" smtClean="0"/>
              <a:t>What is Qualitative Comparative Analysis (QCA)?</a:t>
            </a:r>
            <a:endParaRPr lang="en-GB" sz="3200" b="1" dirty="0"/>
          </a:p>
        </p:txBody>
      </p:sp>
      <p:sp>
        <p:nvSpPr>
          <p:cNvPr id="5" name="Content Placeholder 4"/>
          <p:cNvSpPr>
            <a:spLocks noGrp="1"/>
          </p:cNvSpPr>
          <p:nvPr>
            <p:ph idx="1"/>
          </p:nvPr>
        </p:nvSpPr>
        <p:spPr/>
        <p:txBody>
          <a:bodyPr>
            <a:normAutofit fontScale="85000" lnSpcReduction="10000"/>
          </a:bodyPr>
          <a:lstStyle/>
          <a:p>
            <a:pPr marL="0" indent="0">
              <a:buNone/>
            </a:pPr>
            <a:r>
              <a:rPr lang="en-GB" dirty="0" smtClean="0"/>
              <a:t>QCA is a methodology that helps identifying the most influential factors in achieving a specific outcome among a number of cases.</a:t>
            </a:r>
          </a:p>
          <a:p>
            <a:pPr marL="0" indent="0">
              <a:buNone/>
            </a:pPr>
            <a:endParaRPr lang="en-GB" dirty="0" smtClean="0"/>
          </a:p>
          <a:p>
            <a:pPr marL="0" indent="0">
              <a:buNone/>
            </a:pPr>
            <a:r>
              <a:rPr lang="en-GB" sz="2600" dirty="0" smtClean="0"/>
              <a:t>The key steps are: </a:t>
            </a:r>
          </a:p>
          <a:p>
            <a:r>
              <a:rPr lang="en-GB" sz="2600" dirty="0" smtClean="0"/>
              <a:t>Identifying the outcome </a:t>
            </a:r>
          </a:p>
          <a:p>
            <a:r>
              <a:rPr lang="en-GB" sz="2600" dirty="0" smtClean="0"/>
              <a:t>Identifying the conditions influential for achieving the outcome</a:t>
            </a:r>
          </a:p>
          <a:p>
            <a:r>
              <a:rPr lang="en-GB" sz="2600" dirty="0" smtClean="0"/>
              <a:t>Collecting data on all conditions and outcomes among all cases</a:t>
            </a:r>
          </a:p>
          <a:p>
            <a:r>
              <a:rPr lang="en-GB" sz="2600" dirty="0" smtClean="0"/>
              <a:t>Scoring the achievement of conditions and outcomes</a:t>
            </a:r>
          </a:p>
          <a:p>
            <a:r>
              <a:rPr lang="en-GB" sz="2600" dirty="0" smtClean="0"/>
              <a:t>Through QCA analysis (including software) identifying the most pertinent patterns among the cases that lead to outcome achievement and those that are not</a:t>
            </a:r>
          </a:p>
        </p:txBody>
      </p:sp>
    </p:spTree>
    <p:extLst>
      <p:ext uri="{BB962C8B-B14F-4D97-AF65-F5344CB8AC3E}">
        <p14:creationId xmlns:p14="http://schemas.microsoft.com/office/powerpoint/2010/main" val="3878338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Outcomes &amp; conditions identified</a:t>
            </a:r>
            <a:endParaRPr lang="en-GB" sz="3200" b="1" dirty="0"/>
          </a:p>
        </p:txBody>
      </p:sp>
      <p:sp>
        <p:nvSpPr>
          <p:cNvPr id="5" name="Content Placeholder 4"/>
          <p:cNvSpPr>
            <a:spLocks noGrp="1"/>
          </p:cNvSpPr>
          <p:nvPr>
            <p:ph idx="1"/>
          </p:nvPr>
        </p:nvSpPr>
        <p:spPr/>
        <p:txBody>
          <a:bodyPr>
            <a:normAutofit fontScale="92500" lnSpcReduction="10000"/>
          </a:bodyPr>
          <a:lstStyle/>
          <a:p>
            <a:pPr marL="0" indent="0">
              <a:buNone/>
            </a:pPr>
            <a:r>
              <a:rPr lang="en-GB" dirty="0" smtClean="0"/>
              <a:t>Outcome 1: successful ICT-based reporting</a:t>
            </a:r>
          </a:p>
          <a:p>
            <a:pPr marL="0" indent="0">
              <a:buNone/>
            </a:pPr>
            <a:r>
              <a:rPr lang="en-GB" sz="1600" b="1" dirty="0" smtClean="0"/>
              <a:t>Conditions</a:t>
            </a:r>
            <a:r>
              <a:rPr lang="en-GB" sz="1600" dirty="0" smtClean="0"/>
              <a:t>: (1) reliable GSM reception, (2) ICT devices can be charged, (3) users have access to the ICT device, (4) is the data reported periodically or related to specific incidents?, (5) does the report require human interaction or is it automatic?, (6) who reports?, (7) people reporting prefer the ICT mechanism over alternatives, (8) the costs of reporting are not a problem, (9) users have sufficient information and knowledge to report</a:t>
            </a:r>
          </a:p>
          <a:p>
            <a:pPr marL="0" indent="0">
              <a:buNone/>
            </a:pPr>
            <a:r>
              <a:rPr lang="en-GB" dirty="0" smtClean="0"/>
              <a:t>Outcome 2: successful ICT report processing </a:t>
            </a:r>
          </a:p>
          <a:p>
            <a:pPr marL="0" indent="0">
              <a:buNone/>
            </a:pPr>
            <a:r>
              <a:rPr lang="en-GB" sz="1600" dirty="0" smtClean="0"/>
              <a:t>Conditions: (1) reliable GSM reception, (2) computers and electricity are available, (3) access to the necessary software, (4) access to back-up IT support, (5) sufficient human resources and knowledge to process reports,  (6) clarity on procedures for following up on reports, (7) operational costs are largely met by the government / service provider</a:t>
            </a:r>
          </a:p>
          <a:p>
            <a:pPr marL="0" indent="0">
              <a:buNone/>
            </a:pPr>
            <a:r>
              <a:rPr lang="en-GB" dirty="0" smtClean="0"/>
              <a:t>Outcome 3: successful water point repairs </a:t>
            </a:r>
          </a:p>
          <a:p>
            <a:pPr marL="0" indent="0">
              <a:buNone/>
            </a:pPr>
            <a:r>
              <a:rPr lang="en-GB" sz="1700" dirty="0" smtClean="0"/>
              <a:t>Conditions: (1) sufficient funds for carrying out repairs, (2) operation and maintenance responsibilities are clear to all parties, (3) spare parts are available, (4) a mechanic is available, (5) accountability mechanisms are in place to ensure ICT reports are acted on, (6) the initiative supports existing sector responsibilities for operation and maintenance</a:t>
            </a:r>
            <a:endParaRPr lang="en-GB" sz="1700" dirty="0"/>
          </a:p>
          <a:p>
            <a:pPr marL="0" indent="0">
              <a:buNone/>
            </a:pPr>
            <a:endParaRPr lang="en-GB" dirty="0" smtClean="0"/>
          </a:p>
        </p:txBody>
      </p:sp>
    </p:spTree>
    <p:extLst>
      <p:ext uri="{BB962C8B-B14F-4D97-AF65-F5344CB8AC3E}">
        <p14:creationId xmlns:p14="http://schemas.microsoft.com/office/powerpoint/2010/main" val="741520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QCA findings for successful ICT-based reporting</a:t>
            </a:r>
            <a:endParaRPr lang="en-GB" sz="3200" b="1" dirty="0"/>
          </a:p>
        </p:txBody>
      </p:sp>
      <p:sp>
        <p:nvSpPr>
          <p:cNvPr id="5" name="Content Placeholder 4"/>
          <p:cNvSpPr>
            <a:spLocks noGrp="1"/>
          </p:cNvSpPr>
          <p:nvPr>
            <p:ph idx="1"/>
          </p:nvPr>
        </p:nvSpPr>
        <p:spPr>
          <a:xfrm>
            <a:off x="457200" y="1268760"/>
            <a:ext cx="8229600" cy="4525963"/>
          </a:xfrm>
        </p:spPr>
        <p:txBody>
          <a:bodyPr>
            <a:normAutofit/>
          </a:bodyPr>
          <a:lstStyle/>
          <a:p>
            <a:pPr marL="0" indent="0">
              <a:buNone/>
            </a:pPr>
            <a:r>
              <a:rPr lang="en-GB" sz="2400" dirty="0" smtClean="0"/>
              <a:t>Outcome 1: successful ICT-based reporting</a:t>
            </a:r>
          </a:p>
          <a:p>
            <a:pPr marL="0" indent="0">
              <a:buNone/>
            </a:pPr>
            <a:r>
              <a:rPr lang="en-GB" sz="1600" b="1" dirty="0" smtClean="0"/>
              <a:t>Conditions</a:t>
            </a:r>
            <a:r>
              <a:rPr lang="en-GB" sz="1600" dirty="0" smtClean="0"/>
              <a:t>: (1) </a:t>
            </a:r>
            <a:r>
              <a:rPr lang="en-GB" sz="1600" b="1" dirty="0" smtClean="0">
                <a:solidFill>
                  <a:schemeClr val="tx2"/>
                </a:solidFill>
              </a:rPr>
              <a:t>reliable GSM reception</a:t>
            </a:r>
            <a:r>
              <a:rPr lang="en-GB" sz="1600" dirty="0" smtClean="0"/>
              <a:t>, (2) </a:t>
            </a:r>
            <a:r>
              <a:rPr lang="en-GB" sz="1600" b="1" dirty="0" smtClean="0">
                <a:solidFill>
                  <a:schemeClr val="tx2"/>
                </a:solidFill>
              </a:rPr>
              <a:t>ICT devices can be charged, </a:t>
            </a:r>
            <a:r>
              <a:rPr lang="en-GB" sz="1600" dirty="0" smtClean="0"/>
              <a:t>(3) users have access to the ICT device, (4) is the data reported periodically or related to specific incidents?, (5) does the report require human interaction or is it automatic?, (6) </a:t>
            </a:r>
            <a:r>
              <a:rPr lang="en-GB" sz="1600" b="1" dirty="0" smtClean="0">
                <a:solidFill>
                  <a:schemeClr val="tx2"/>
                </a:solidFill>
              </a:rPr>
              <a:t>who reports?, </a:t>
            </a:r>
            <a:r>
              <a:rPr lang="en-GB" sz="1600" dirty="0" smtClean="0"/>
              <a:t>(7)</a:t>
            </a:r>
            <a:r>
              <a:rPr lang="en-GB" sz="1600" dirty="0" smtClean="0">
                <a:solidFill>
                  <a:schemeClr val="tx2"/>
                </a:solidFill>
              </a:rPr>
              <a:t> </a:t>
            </a:r>
            <a:r>
              <a:rPr lang="en-GB" sz="1600" b="1" dirty="0" smtClean="0">
                <a:solidFill>
                  <a:schemeClr val="tx2"/>
                </a:solidFill>
              </a:rPr>
              <a:t>people reporting prefer the ICT mechanism over alternatives</a:t>
            </a:r>
            <a:r>
              <a:rPr lang="en-GB" sz="1600" dirty="0" smtClean="0"/>
              <a:t>, (8) </a:t>
            </a:r>
            <a:r>
              <a:rPr lang="en-GB" sz="1600" b="1" dirty="0" smtClean="0">
                <a:solidFill>
                  <a:schemeClr val="tx2"/>
                </a:solidFill>
              </a:rPr>
              <a:t>the costs of reporting are not a problem, </a:t>
            </a:r>
            <a:r>
              <a:rPr lang="en-GB" sz="1600" dirty="0" smtClean="0"/>
              <a:t>(9) users have sufficient information and knowledge to report</a:t>
            </a:r>
          </a:p>
          <a:p>
            <a:pPr marL="0" indent="0">
              <a:buNone/>
            </a:pPr>
            <a:endParaRPr lang="en-GB" dirty="0" smtClean="0"/>
          </a:p>
        </p:txBody>
      </p:sp>
      <p:pic>
        <p:nvPicPr>
          <p:cNvPr id="3" name="Picture 2"/>
          <p:cNvPicPr>
            <a:picLocks noChangeAspect="1"/>
          </p:cNvPicPr>
          <p:nvPr/>
        </p:nvPicPr>
        <p:blipFill>
          <a:blip r:embed="rId3"/>
          <a:stretch>
            <a:fillRect/>
          </a:stretch>
        </p:blipFill>
        <p:spPr>
          <a:xfrm>
            <a:off x="539552" y="3068960"/>
            <a:ext cx="7646713" cy="3113526"/>
          </a:xfrm>
          <a:prstGeom prst="rect">
            <a:avLst/>
          </a:prstGeom>
        </p:spPr>
      </p:pic>
      <p:sp>
        <p:nvSpPr>
          <p:cNvPr id="4" name="Oval 3"/>
          <p:cNvSpPr/>
          <p:nvPr/>
        </p:nvSpPr>
        <p:spPr>
          <a:xfrm>
            <a:off x="3347865" y="3573016"/>
            <a:ext cx="1800200" cy="576064"/>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676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595" y="238336"/>
            <a:ext cx="8661470" cy="1143000"/>
          </a:xfrm>
        </p:spPr>
        <p:txBody>
          <a:bodyPr>
            <a:noAutofit/>
          </a:bodyPr>
          <a:lstStyle/>
          <a:p>
            <a:r>
              <a:rPr lang="en-GB" sz="3200" b="1" dirty="0" smtClean="0"/>
              <a:t>QCA findings for successful ICT report processing</a:t>
            </a:r>
            <a:endParaRPr lang="en-GB" sz="3200" b="1" dirty="0"/>
          </a:p>
        </p:txBody>
      </p:sp>
      <p:sp>
        <p:nvSpPr>
          <p:cNvPr id="3" name="Content Placeholder 2"/>
          <p:cNvSpPr>
            <a:spLocks noGrp="1"/>
          </p:cNvSpPr>
          <p:nvPr>
            <p:ph idx="1"/>
          </p:nvPr>
        </p:nvSpPr>
        <p:spPr>
          <a:xfrm>
            <a:off x="482530" y="1196752"/>
            <a:ext cx="8229600" cy="4525963"/>
          </a:xfrm>
        </p:spPr>
        <p:txBody>
          <a:bodyPr>
            <a:normAutofit/>
          </a:bodyPr>
          <a:lstStyle/>
          <a:p>
            <a:pPr marL="0" indent="0">
              <a:buNone/>
            </a:pPr>
            <a:r>
              <a:rPr lang="en-GB" sz="2400" dirty="0"/>
              <a:t>Outcome 2: successful ICT report processing </a:t>
            </a:r>
          </a:p>
          <a:p>
            <a:pPr marL="0" indent="0">
              <a:buNone/>
            </a:pPr>
            <a:r>
              <a:rPr lang="en-GB" sz="1600" b="1" dirty="0"/>
              <a:t>Conditions</a:t>
            </a:r>
            <a:r>
              <a:rPr lang="en-GB" sz="1600" dirty="0"/>
              <a:t>: (1) </a:t>
            </a:r>
            <a:r>
              <a:rPr lang="en-GB" sz="1600" b="1" dirty="0">
                <a:solidFill>
                  <a:schemeClr val="tx2"/>
                </a:solidFill>
              </a:rPr>
              <a:t>reliable GSM reception</a:t>
            </a:r>
            <a:r>
              <a:rPr lang="en-GB" sz="1600" dirty="0"/>
              <a:t>, (2) computers and electricity are available, (3) access to the necessary software, (4) access to back-up IT support, (5)</a:t>
            </a:r>
            <a:r>
              <a:rPr lang="en-GB" sz="1600" b="1" dirty="0">
                <a:solidFill>
                  <a:schemeClr val="tx2"/>
                </a:solidFill>
              </a:rPr>
              <a:t> sufficient human resources and knowledge to process reports</a:t>
            </a:r>
            <a:r>
              <a:rPr lang="en-GB" sz="1600" dirty="0"/>
              <a:t>,  (6) </a:t>
            </a:r>
            <a:r>
              <a:rPr lang="en-GB" sz="1600" b="1" dirty="0">
                <a:solidFill>
                  <a:schemeClr val="tx2"/>
                </a:solidFill>
              </a:rPr>
              <a:t>clarity on procedures for following up on reports</a:t>
            </a:r>
            <a:r>
              <a:rPr lang="en-GB" sz="1600" dirty="0"/>
              <a:t>, (7) </a:t>
            </a:r>
            <a:r>
              <a:rPr lang="en-GB" sz="1600" b="1" dirty="0">
                <a:solidFill>
                  <a:schemeClr val="tx2"/>
                </a:solidFill>
              </a:rPr>
              <a:t>operational costs are largely met by the government / service </a:t>
            </a:r>
            <a:r>
              <a:rPr lang="en-GB" sz="1600" b="1" dirty="0" smtClean="0">
                <a:solidFill>
                  <a:schemeClr val="tx2"/>
                </a:solidFill>
              </a:rPr>
              <a:t>provider</a:t>
            </a:r>
            <a:endParaRPr lang="en-GB" sz="1600" b="1" dirty="0">
              <a:solidFill>
                <a:schemeClr val="tx2"/>
              </a:solidFill>
            </a:endParaRPr>
          </a:p>
        </p:txBody>
      </p:sp>
      <p:pic>
        <p:nvPicPr>
          <p:cNvPr id="4" name="Picture 3"/>
          <p:cNvPicPr>
            <a:picLocks noChangeAspect="1"/>
          </p:cNvPicPr>
          <p:nvPr/>
        </p:nvPicPr>
        <p:blipFill>
          <a:blip r:embed="rId3"/>
          <a:stretch>
            <a:fillRect/>
          </a:stretch>
        </p:blipFill>
        <p:spPr>
          <a:xfrm>
            <a:off x="755576" y="2708920"/>
            <a:ext cx="7231746" cy="3592115"/>
          </a:xfrm>
          <a:prstGeom prst="rect">
            <a:avLst/>
          </a:prstGeom>
        </p:spPr>
      </p:pic>
      <p:sp>
        <p:nvSpPr>
          <p:cNvPr id="5" name="Oval 4"/>
          <p:cNvSpPr/>
          <p:nvPr/>
        </p:nvSpPr>
        <p:spPr>
          <a:xfrm>
            <a:off x="6444208" y="3645025"/>
            <a:ext cx="914400" cy="2656010"/>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666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3200" b="1" dirty="0" smtClean="0"/>
              <a:t>QCA findings for successful water supply repairs</a:t>
            </a:r>
            <a:endParaRPr lang="en-GB" sz="3200" b="1" dirty="0"/>
          </a:p>
        </p:txBody>
      </p:sp>
      <p:sp>
        <p:nvSpPr>
          <p:cNvPr id="3" name="Content Placeholder 2"/>
          <p:cNvSpPr>
            <a:spLocks noGrp="1"/>
          </p:cNvSpPr>
          <p:nvPr>
            <p:ph idx="1"/>
          </p:nvPr>
        </p:nvSpPr>
        <p:spPr>
          <a:xfrm>
            <a:off x="457200" y="1417638"/>
            <a:ext cx="8229600" cy="4525963"/>
          </a:xfrm>
        </p:spPr>
        <p:txBody>
          <a:bodyPr>
            <a:normAutofit/>
          </a:bodyPr>
          <a:lstStyle/>
          <a:p>
            <a:pPr marL="0" indent="0">
              <a:buNone/>
            </a:pPr>
            <a:r>
              <a:rPr lang="en-GB" sz="2400" dirty="0"/>
              <a:t>Outcome 3: successful water point repairs </a:t>
            </a:r>
          </a:p>
          <a:p>
            <a:pPr marL="0" indent="0">
              <a:buNone/>
            </a:pPr>
            <a:r>
              <a:rPr lang="en-GB" sz="1600" b="1" dirty="0"/>
              <a:t>Conditions: </a:t>
            </a:r>
            <a:r>
              <a:rPr lang="en-GB" sz="1600" dirty="0"/>
              <a:t>(1) </a:t>
            </a:r>
            <a:r>
              <a:rPr lang="en-GB" sz="1600" b="1" dirty="0">
                <a:solidFill>
                  <a:schemeClr val="tx2"/>
                </a:solidFill>
              </a:rPr>
              <a:t>sufficient funds for carrying out repairs</a:t>
            </a:r>
            <a:r>
              <a:rPr lang="en-GB" sz="1600" dirty="0"/>
              <a:t>, (2) </a:t>
            </a:r>
            <a:r>
              <a:rPr lang="en-GB" sz="1600" b="1" dirty="0">
                <a:solidFill>
                  <a:schemeClr val="tx2"/>
                </a:solidFill>
              </a:rPr>
              <a:t>operation and maintenance responsibilities are clear to all parties</a:t>
            </a:r>
            <a:r>
              <a:rPr lang="en-GB" sz="1600" dirty="0">
                <a:solidFill>
                  <a:schemeClr val="tx2"/>
                </a:solidFill>
              </a:rPr>
              <a:t>,</a:t>
            </a:r>
            <a:r>
              <a:rPr lang="en-GB" sz="1600" dirty="0"/>
              <a:t> (3) </a:t>
            </a:r>
            <a:r>
              <a:rPr lang="en-GB" sz="1600" b="1" dirty="0">
                <a:solidFill>
                  <a:schemeClr val="tx2"/>
                </a:solidFill>
              </a:rPr>
              <a:t>spare parts are available,</a:t>
            </a:r>
            <a:r>
              <a:rPr lang="en-GB" sz="1600" b="1" dirty="0"/>
              <a:t> </a:t>
            </a:r>
            <a:r>
              <a:rPr lang="en-GB" sz="1600" dirty="0"/>
              <a:t>(4) </a:t>
            </a:r>
            <a:r>
              <a:rPr lang="en-GB" sz="1600" b="1" dirty="0">
                <a:solidFill>
                  <a:schemeClr val="tx2"/>
                </a:solidFill>
              </a:rPr>
              <a:t>a mechanic is available</a:t>
            </a:r>
            <a:r>
              <a:rPr lang="en-GB" sz="1600" dirty="0"/>
              <a:t>, (5) </a:t>
            </a:r>
            <a:r>
              <a:rPr lang="en-GB" sz="1600" b="1" dirty="0">
                <a:solidFill>
                  <a:schemeClr val="tx2"/>
                </a:solidFill>
              </a:rPr>
              <a:t>accountability mechanisms are in place to ensure ICT reports are acted on</a:t>
            </a:r>
            <a:r>
              <a:rPr lang="en-GB" sz="1600" dirty="0"/>
              <a:t>, (6) the initiative supports existing sector responsibilities for operation and maintenance</a:t>
            </a:r>
          </a:p>
          <a:p>
            <a:pPr marL="0" indent="0">
              <a:buNone/>
            </a:pPr>
            <a:endParaRPr lang="en-GB" dirty="0"/>
          </a:p>
        </p:txBody>
      </p:sp>
      <p:pic>
        <p:nvPicPr>
          <p:cNvPr id="4" name="Picture 3"/>
          <p:cNvPicPr>
            <a:picLocks noChangeAspect="1"/>
          </p:cNvPicPr>
          <p:nvPr/>
        </p:nvPicPr>
        <p:blipFill>
          <a:blip r:embed="rId3"/>
          <a:stretch>
            <a:fillRect/>
          </a:stretch>
        </p:blipFill>
        <p:spPr>
          <a:xfrm>
            <a:off x="309589" y="2996952"/>
            <a:ext cx="8354203" cy="3227650"/>
          </a:xfrm>
          <a:prstGeom prst="rect">
            <a:avLst/>
          </a:prstGeom>
        </p:spPr>
      </p:pic>
      <p:sp>
        <p:nvSpPr>
          <p:cNvPr id="5" name="Oval 4"/>
          <p:cNvSpPr/>
          <p:nvPr/>
        </p:nvSpPr>
        <p:spPr>
          <a:xfrm>
            <a:off x="251520" y="3696377"/>
            <a:ext cx="8568952" cy="914400"/>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706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normAutofit/>
          </a:bodyPr>
          <a:lstStyle/>
          <a:p>
            <a:r>
              <a:rPr lang="en-GB" sz="3200" b="1" dirty="0" smtClean="0"/>
              <a:t>Patterns based on scoring of outcomes</a:t>
            </a:r>
            <a:endParaRPr lang="en-GB"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3546085"/>
              </p:ext>
            </p:extLst>
          </p:nvPr>
        </p:nvGraphicFramePr>
        <p:xfrm>
          <a:off x="719572" y="2420888"/>
          <a:ext cx="7704856" cy="3303261"/>
        </p:xfrm>
        <a:graphic>
          <a:graphicData uri="http://schemas.openxmlformats.org/drawingml/2006/table">
            <a:tbl>
              <a:tblPr firstRow="1" firstCol="1" bandRow="1"/>
              <a:tblGrid>
                <a:gridCol w="1728192"/>
                <a:gridCol w="792088"/>
                <a:gridCol w="720080"/>
                <a:gridCol w="864096"/>
                <a:gridCol w="648072"/>
                <a:gridCol w="504056"/>
                <a:gridCol w="648072"/>
                <a:gridCol w="648072"/>
                <a:gridCol w="1152128"/>
              </a:tblGrid>
              <a:tr h="954108">
                <a:tc>
                  <a:txBody>
                    <a:bodyPr/>
                    <a:lstStyle/>
                    <a:p>
                      <a:pPr>
                        <a:lnSpc>
                          <a:spcPct val="107000"/>
                        </a:lnSpc>
                        <a:spcAft>
                          <a:spcPts val="80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Smart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Handpumps</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M4W</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Maji</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Matone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Maji</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Voice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SIBS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600" b="1" dirty="0" err="1" smtClean="0">
                          <a:effectLst/>
                          <a:latin typeface="Calibri" panose="020F0502020204030204" pitchFamily="34" charset="0"/>
                          <a:ea typeface="Calibri" panose="020F0502020204030204" pitchFamily="34" charset="0"/>
                          <a:cs typeface="Times New Roman" panose="02020603050405020304" pitchFamily="18" charset="0"/>
                        </a:rPr>
                        <a:t>RiR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Next Drop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Human Sensor Web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r>
              <a:tr h="783623">
                <a:tc>
                  <a:txBody>
                    <a:bodyPr/>
                    <a:lstStyle/>
                    <a:p>
                      <a:pPr>
                        <a:lnSpc>
                          <a:spcPct val="107000"/>
                        </a:lnSpc>
                        <a:spcAft>
                          <a:spcPts val="80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Outcome 1: Successful ICT-reporting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4084">
                <a:tc>
                  <a:txBody>
                    <a:bodyPr/>
                    <a:lstStyle/>
                    <a:p>
                      <a:pPr>
                        <a:lnSpc>
                          <a:spcPct val="107000"/>
                        </a:lnSpc>
                        <a:spcAft>
                          <a:spcPts val="80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Outcome 2: Successful ICT report processing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4084">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Outcome 3: Successful service improvements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6" name="Oval 5"/>
          <p:cNvSpPr/>
          <p:nvPr/>
        </p:nvSpPr>
        <p:spPr>
          <a:xfrm>
            <a:off x="2339752" y="3454536"/>
            <a:ext cx="432048" cy="194421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716016" y="3454536"/>
            <a:ext cx="432048" cy="194421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570222" y="3454536"/>
            <a:ext cx="432048" cy="194421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985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Itad powerpoint template_no strapline (Green and Yellow)">
  <a:themeElements>
    <a:clrScheme name="Itad">
      <a:dk1>
        <a:srgbClr val="3B3B3C"/>
      </a:dk1>
      <a:lt1>
        <a:sysClr val="window" lastClr="FFFFFF"/>
      </a:lt1>
      <a:dk2>
        <a:srgbClr val="588B46"/>
      </a:dk2>
      <a:lt2>
        <a:srgbClr val="E7E6E6"/>
      </a:lt2>
      <a:accent1>
        <a:srgbClr val="89803D"/>
      </a:accent1>
      <a:accent2>
        <a:srgbClr val="E37230"/>
      </a:accent2>
      <a:accent3>
        <a:srgbClr val="3FB84E"/>
      </a:accent3>
      <a:accent4>
        <a:srgbClr val="F1B249"/>
      </a:accent4>
      <a:accent5>
        <a:srgbClr val="F4F142"/>
      </a:accent5>
      <a:accent6>
        <a:srgbClr val="8CCA45"/>
      </a:accent6>
      <a:hlink>
        <a:srgbClr val="3B3B3C"/>
      </a:hlink>
      <a:folHlink>
        <a:srgbClr val="F393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ad powerpoint template_no strapline" id="{B7311E83-DDF2-47F8-AD90-B37FBE0D953F}" vid="{DD46044B-4387-424F-9A67-7B6B2B1FB0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Itad powerpoint template_no strapline (Green and Yellow)</Template>
  <TotalTime>3825</TotalTime>
  <Words>2034</Words>
  <Application>Microsoft Macintosh PowerPoint</Application>
  <PresentationFormat>On-screen Show (4:3)</PresentationFormat>
  <Paragraphs>149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Itad powerpoint template_no strapline (Green and Yellow)</vt:lpstr>
      <vt:lpstr>PowerPoint Presentation</vt:lpstr>
      <vt:lpstr>Background to the study</vt:lpstr>
      <vt:lpstr>Which initiatives did we compare?</vt:lpstr>
      <vt:lpstr>What is Qualitative Comparative Analysis (QCA)?</vt:lpstr>
      <vt:lpstr>Outcomes &amp; conditions identified</vt:lpstr>
      <vt:lpstr>QCA findings for successful ICT-based reporting</vt:lpstr>
      <vt:lpstr>QCA findings for successful ICT report processing</vt:lpstr>
      <vt:lpstr>QCA findings for successful water supply repairs</vt:lpstr>
      <vt:lpstr>Patterns based on scoring of outcomes</vt:lpstr>
      <vt:lpstr>Overall 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Dane Rogers</dc:creator>
  <cp:lastModifiedBy>Joseph</cp:lastModifiedBy>
  <cp:revision>97</cp:revision>
  <cp:lastPrinted>2015-09-07T08:25:51Z</cp:lastPrinted>
  <dcterms:created xsi:type="dcterms:W3CDTF">2014-04-30T10:51:36Z</dcterms:created>
  <dcterms:modified xsi:type="dcterms:W3CDTF">2015-10-01T12:45:09Z</dcterms:modified>
</cp:coreProperties>
</file>