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21" r:id="rId3"/>
    <p:sldId id="260" r:id="rId4"/>
    <p:sldId id="263" r:id="rId5"/>
    <p:sldId id="264" r:id="rId6"/>
    <p:sldId id="269" r:id="rId7"/>
    <p:sldId id="287" r:id="rId8"/>
    <p:sldId id="288" r:id="rId9"/>
    <p:sldId id="422" r:id="rId10"/>
    <p:sldId id="423" r:id="rId11"/>
    <p:sldId id="428" r:id="rId12"/>
    <p:sldId id="429" r:id="rId13"/>
    <p:sldId id="298" r:id="rId14"/>
    <p:sldId id="424" r:id="rId15"/>
    <p:sldId id="425" r:id="rId16"/>
    <p:sldId id="426" r:id="rId17"/>
    <p:sldId id="427" r:id="rId18"/>
    <p:sldId id="299" r:id="rId19"/>
    <p:sldId id="413" r:id="rId20"/>
    <p:sldId id="386" r:id="rId21"/>
    <p:sldId id="391" r:id="rId22"/>
    <p:sldId id="392" r:id="rId23"/>
    <p:sldId id="393" r:id="rId24"/>
    <p:sldId id="394" r:id="rId25"/>
    <p:sldId id="43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4" autoAdjust="0"/>
    <p:restoredTop sz="97376" autoAdjust="0"/>
  </p:normalViewPr>
  <p:slideViewPr>
    <p:cSldViewPr>
      <p:cViewPr varScale="1">
        <p:scale>
          <a:sx n="71" d="100"/>
          <a:sy n="71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1063D6-5CDF-49C6-9998-59D3058A58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B51E3E-1E75-4A8C-83E0-B2744DC89F84}" type="datetimeFigureOut">
              <a:rPr lang="en-GB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F81299-906A-46BD-8CEA-ABD0CDD6F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81299-906A-46BD-8CEA-ABD0CDD6FFB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4327-F4F6-4E84-89CB-4CC99D76E2CD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E6E-2ADA-4904-AC19-FDBC299B3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1DC-FA1A-4CA9-BDC7-9BDD7F523A56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43CB-209D-4CDC-87E4-211E281DD4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5B77-0F75-4749-AC77-764139BB35F1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AA81-D240-45C2-96F9-D25CBF5998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FCD2-D7D5-4D78-9FD0-8D7FA1C83B40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41DB-2EA7-4A18-A3E7-275E312166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C596-7D60-4186-BB4A-462131790EF4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5A42-F063-4B50-9543-E80259858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5EF79-868E-4CDD-84E4-89B920886FE4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39EF-0B22-4B98-A581-AA776D17F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5599-D8B9-4AF7-96D2-5E1BCF3921B1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7136-242C-48AF-AE22-D115532AC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BB4C-9101-41D3-9665-4E664B0577B7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90FA-D088-4116-8841-EA291B2D0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495F-E81D-493C-AF28-EF0DE2029DBA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8AC8-D5CC-4822-AE76-EDBC5CB4F9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65CA-1FFA-4C9A-A8CD-3A3DA6E46825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AB40-F1AF-442C-B419-D4CA75547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BFA1-420F-479E-999D-5410535D9079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EDED-EBF6-4E75-A787-6B647072D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D48BB3-A3C7-4611-BF32-0ED2527F2790}" type="datetime1">
              <a:rPr lang="en-GB" smtClean="0"/>
              <a:pPr>
                <a:defRPr/>
              </a:pPr>
              <a:t>25/06/2016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C84D6C-FE99-41C1-86A0-F8DB465D1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428625"/>
            <a:ext cx="7772400" cy="158432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en-GB" sz="2800" b="1" dirty="0" smtClean="0"/>
              <a:t>COFERMENTATION PRODUCT OF CASSAVA AND PALM KERNEL CAKE: A LOW COST AND ECOFRIENDLY ALTERNATIVE TO MAIZE IN POULTRY RATION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0740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By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Dr. </a:t>
            </a:r>
            <a:r>
              <a:rPr lang="en-GB" b="1" dirty="0" err="1" smtClean="0">
                <a:solidFill>
                  <a:schemeClr val="tx1"/>
                </a:solidFill>
              </a:rPr>
              <a:t>Nnanyere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Okwunna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Aladi</a:t>
            </a:r>
            <a:endParaRPr lang="en-GB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F0E6E-2ADA-4904-AC19-FDBC299B3805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Fermentation and role of cultures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 cyanide content to tolerable levels</a:t>
            </a:r>
          </a:p>
          <a:p>
            <a:r>
              <a:rPr lang="en-GB" dirty="0" smtClean="0"/>
              <a:t>Improve crude protein levels</a:t>
            </a:r>
          </a:p>
          <a:p>
            <a:r>
              <a:rPr lang="en-GB" dirty="0" smtClean="0"/>
              <a:t>Increase digestibility of PKC</a:t>
            </a:r>
          </a:p>
          <a:p>
            <a:r>
              <a:rPr lang="en-GB" dirty="0" smtClean="0"/>
              <a:t>Introduce or activate enzymes</a:t>
            </a:r>
          </a:p>
          <a:p>
            <a:r>
              <a:rPr lang="en-GB" dirty="0" smtClean="0"/>
              <a:t>Enable cassava and palm kernel cake particles to bind together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Table 4.1.4a.	Effect of inoculation methods on proximate composition of fermented mixture of cassava root pulp and palm kernel cake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6933456" cy="322681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098576"/>
                <a:gridCol w="1368152"/>
                <a:gridCol w="1440160"/>
                <a:gridCol w="1152128"/>
                <a:gridCol w="87444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Parameters (%) 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/>
                        <a:t>TA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/>
                        <a:t>TB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/>
                        <a:t>TC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SEM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Dry Matter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89.04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87.11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89.44a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0.275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Crude Protein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14.16</a:t>
                      </a:r>
                      <a:r>
                        <a:rPr lang="en-GB" sz="1800" baseline="30000"/>
                        <a:t>c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14.67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9.75</a:t>
                      </a:r>
                      <a:r>
                        <a:rPr lang="en-GB" sz="1800" baseline="30000"/>
                        <a:t>d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0.062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Ether Extract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4.09</a:t>
                      </a:r>
                      <a:r>
                        <a:rPr lang="en-GB" sz="1800" baseline="30000"/>
                        <a:t>c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4.83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6.27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0.141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Crude Fibre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11.53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13.14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12.55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0.181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ASH 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4.57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4.4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4.39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0.089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/>
                        <a:t>NFE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54.68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50.89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56.49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0.952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Metabolizable energy (Kcal/Kg)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2800.14</a:t>
                      </a:r>
                      <a:r>
                        <a:rPr lang="en-GB" sz="1800" baseline="30000"/>
                        <a:t>ab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2744.82</a:t>
                      </a:r>
                      <a:r>
                        <a:rPr lang="en-GB" sz="1800" baseline="30000"/>
                        <a:t>b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/>
                        <a:t>2878.87</a:t>
                      </a:r>
                      <a:r>
                        <a:rPr lang="en-GB" sz="1800" baseline="30000"/>
                        <a:t>a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/>
                        <a:t>31.791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>
                <a:solidFill>
                  <a:schemeClr val="tx1"/>
                </a:solidFill>
              </a:rPr>
              <a:pPr/>
              <a:t>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63688" y="4869161"/>
            <a:ext cx="6624736" cy="432048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TA-A. niger, TB-Spontaneous, TC- Batch, </a:t>
            </a:r>
            <a:r>
              <a:rPr lang="en-GB" b="1" dirty="0" smtClean="0">
                <a:solidFill>
                  <a:schemeClr val="tx1"/>
                </a:solidFill>
              </a:rPr>
              <a:t>TC-No </a:t>
            </a:r>
            <a:r>
              <a:rPr lang="en-GB" b="1" dirty="0" smtClean="0">
                <a:solidFill>
                  <a:schemeClr val="tx1"/>
                </a:solidFill>
              </a:rPr>
              <a:t>fermentation, NFE- Nitrogen Free Extractives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/>
              <a:t>Table 4.1.7	Effect of period of fermentation on the distribution  of fungal species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268757"/>
          <a:ext cx="7632847" cy="30480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846082"/>
                <a:gridCol w="1024251"/>
                <a:gridCol w="1024251"/>
                <a:gridCol w="1103039"/>
                <a:gridCol w="945462"/>
                <a:gridCol w="866674"/>
                <a:gridCol w="823088"/>
              </a:tblGrid>
              <a:tr h="2880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Inoculation method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Mean fungal counts (</a:t>
                      </a:r>
                      <a:r>
                        <a:rPr lang="en-US" sz="2000" dirty="0" err="1"/>
                        <a:t>cfu</a:t>
                      </a:r>
                      <a:r>
                        <a:rPr lang="en-US" sz="2000" dirty="0"/>
                        <a:t>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SEM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Level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/>
                        <a:t>A.  niger</a:t>
                      </a:r>
                      <a:endParaRPr lang="en-GB" sz="2000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/>
                        <a:t>A. oryzae</a:t>
                      </a:r>
                      <a:endParaRPr lang="en-GB" sz="2000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/>
                        <a:t>Rhizopus</a:t>
                      </a:r>
                      <a:endParaRPr lang="en-GB" sz="2000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/>
                        <a:t>Mucor</a:t>
                      </a:r>
                      <a:endParaRPr lang="en-GB" sz="2000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/>
                        <a:t>Aspergillus </a:t>
                      </a:r>
                      <a:endParaRPr lang="en-US" sz="2000" i="1" dirty="0" smtClean="0"/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/>
                        <a:t>niger</a:t>
                      </a:r>
                      <a:endParaRPr lang="en-GB" sz="2000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6.67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0.608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Spontaneous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1.33</a:t>
                      </a:r>
                      <a:r>
                        <a:rPr lang="en-US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5.33</a:t>
                      </a:r>
                      <a:r>
                        <a:rPr lang="en-US" sz="2000" baseline="30000" dirty="0"/>
                        <a:t>b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1.33</a:t>
                      </a:r>
                      <a:r>
                        <a:rPr lang="en-US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r>
                        <a:rPr lang="en-US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0.536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0.001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fermentation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Nil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Nil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Nil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Nil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>
                <a:solidFill>
                  <a:schemeClr val="tx1"/>
                </a:solidFill>
              </a:rPr>
              <a:pPr/>
              <a:t>12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Study </a:t>
            </a:r>
            <a:r>
              <a:rPr lang="en-GB" dirty="0" smtClean="0"/>
              <a:t>2</a:t>
            </a:r>
            <a:endParaRPr lang="en-GB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Font typeface="Arial" charset="0"/>
              <a:buNone/>
            </a:pPr>
            <a:r>
              <a:rPr lang="en-GB" b="1" dirty="0" smtClean="0"/>
              <a:t>Effects of dietary inclusion of wet or dry fermented mixture of cassava root pulp and palm kernel cake on live weight gain, carcass characteristics and meat quality of broiler finishers</a:t>
            </a:r>
            <a:endParaRPr lang="en-GB" dirty="0" smtClean="0"/>
          </a:p>
          <a:p>
            <a:pPr lvl="1" eaLnBrk="1" hangingPunct="1"/>
            <a:r>
              <a:rPr lang="en-GB" dirty="0" smtClean="0"/>
              <a:t>One hundred and twenty 21 days old broilers were used</a:t>
            </a:r>
          </a:p>
          <a:p>
            <a:pPr lvl="1" eaLnBrk="1" hangingPunct="1"/>
            <a:r>
              <a:rPr lang="en-GB" dirty="0" smtClean="0"/>
              <a:t>4 treatments with 3 replicates each</a:t>
            </a:r>
          </a:p>
          <a:p>
            <a:pPr lvl="1" eaLnBrk="1" hangingPunct="1"/>
            <a:r>
              <a:rPr lang="en-GB" dirty="0" smtClean="0"/>
              <a:t>Each replicate had 10 birds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 smtClean="0"/>
              <a:t>	Dietary </a:t>
            </a:r>
            <a:r>
              <a:rPr lang="en-GB" dirty="0" smtClean="0"/>
              <a:t>inclusion of fermented </a:t>
            </a:r>
            <a:r>
              <a:rPr lang="en-GB" dirty="0" smtClean="0"/>
              <a:t>sundried FERMCARPP </a:t>
            </a:r>
            <a:r>
              <a:rPr lang="en-GB" dirty="0" smtClean="0"/>
              <a:t>on performance, carcass characteristics and haematology of broilers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>Table 1: </a:t>
            </a:r>
            <a:r>
              <a:rPr lang="en-GB" sz="2400" b="1" dirty="0" smtClean="0"/>
              <a:t>Ingredient composition of experimental broiler starter diets containing varying replacement of FERMCARPP for maize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530624"/>
                <a:gridCol w="1080120"/>
                <a:gridCol w="1080120"/>
                <a:gridCol w="1152128"/>
                <a:gridCol w="1224136"/>
                <a:gridCol w="1162472"/>
              </a:tblGrid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Ingredients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Diet 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(0% </a:t>
                      </a:r>
                      <a:r>
                        <a:rPr lang="en-GB" sz="2000" dirty="0" smtClean="0"/>
                        <a:t>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Diet 2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(25 </a:t>
                      </a:r>
                      <a:r>
                        <a:rPr lang="en-GB" sz="2000" dirty="0" smtClean="0"/>
                        <a:t>%)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Diet 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(</a:t>
                      </a:r>
                      <a:r>
                        <a:rPr lang="en-GB" sz="2000" dirty="0" smtClean="0"/>
                        <a:t>50 %)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Diet 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(</a:t>
                      </a:r>
                      <a:r>
                        <a:rPr lang="en-GB" sz="2000" dirty="0" smtClean="0"/>
                        <a:t>75 %)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Diet 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(</a:t>
                      </a:r>
                      <a:r>
                        <a:rPr lang="en-GB" sz="2000" dirty="0" smtClean="0"/>
                        <a:t>100)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Maize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43.50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15.50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FCP mix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14.50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45.50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62.00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Soybean meal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28.00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26.00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Wheat offal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Fish meal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Bone meal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Lysine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Methionine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/>
                        <a:t>Vit</a:t>
                      </a:r>
                      <a:r>
                        <a:rPr lang="en-GB" sz="2000" dirty="0"/>
                        <a:t>. </a:t>
                      </a:r>
                      <a:r>
                        <a:rPr lang="en-GB" sz="2000" dirty="0" smtClean="0"/>
                        <a:t>/ </a:t>
                      </a:r>
                      <a:r>
                        <a:rPr lang="en-GB" sz="2000" dirty="0" err="1" smtClean="0"/>
                        <a:t>min.premix</a:t>
                      </a:r>
                      <a:r>
                        <a:rPr lang="en-GB" sz="2000" dirty="0"/>
                        <a:t>*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Salt 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Total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100.00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100.00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>Table </a:t>
            </a:r>
            <a:r>
              <a:rPr lang="en-GB" sz="2400" b="1" dirty="0" smtClean="0"/>
              <a:t>2: </a:t>
            </a:r>
            <a:r>
              <a:rPr lang="en-GB" sz="2400" b="1" dirty="0" smtClean="0"/>
              <a:t>Ingredient composition of experimental broiler </a:t>
            </a:r>
            <a:r>
              <a:rPr lang="en-GB" sz="2400" b="1" dirty="0" smtClean="0"/>
              <a:t>finisher diets </a:t>
            </a:r>
            <a:r>
              <a:rPr lang="en-GB" sz="2400" b="1" dirty="0" smtClean="0"/>
              <a:t>containing varying replacement of FERMCARPP for maize</a:t>
            </a:r>
            <a:endParaRPr lang="en-GB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Ingredients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Diet 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(0% </a:t>
                      </a:r>
                      <a:r>
                        <a:rPr lang="en-GB" sz="1800" dirty="0" smtClean="0"/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Diet 2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(25 </a:t>
                      </a:r>
                      <a:r>
                        <a:rPr lang="en-GB" sz="1800" dirty="0" smtClean="0"/>
                        <a:t>%)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Diet 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(50</a:t>
                      </a:r>
                      <a:r>
                        <a:rPr lang="en-GB" sz="1800" dirty="0" smtClean="0"/>
                        <a:t>%)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Diet 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(75</a:t>
                      </a:r>
                      <a:r>
                        <a:rPr lang="en-GB" sz="1800" dirty="0" smtClean="0"/>
                        <a:t>%)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Diet 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(100 %)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Maize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45.50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32.00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16.50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FCP mix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15.50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32.00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49.50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68.00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Soybean meal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22.00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18.00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16.00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Wheat offal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Fish meal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Bone meal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Lysine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Methionine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Vit. and Min.premix*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Salt 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Total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Table </a:t>
            </a:r>
            <a:r>
              <a:rPr lang="en-GB" sz="2800" b="1" dirty="0" smtClean="0"/>
              <a:t>3: </a:t>
            </a:r>
            <a:r>
              <a:rPr lang="en-GB" sz="2800" b="1" dirty="0" smtClean="0"/>
              <a:t>Growth Performance of broilers fed diets containing different levels of </a:t>
            </a:r>
            <a:r>
              <a:rPr lang="en-GB" sz="2800" b="1" dirty="0" smtClean="0"/>
              <a:t>FERMCARPP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9014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602632"/>
                <a:gridCol w="936104"/>
                <a:gridCol w="1008112"/>
                <a:gridCol w="936104"/>
                <a:gridCol w="1008112"/>
                <a:gridCol w="936104"/>
                <a:gridCol w="80243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/>
                        <a:t>Parameters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Diet 1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0 %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Diet 2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25 %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Diet 3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50 %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Diet 4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75 %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Diet 5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100 %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 dirty="0"/>
                        <a:t>SEM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Initial </a:t>
                      </a:r>
                      <a:r>
                        <a:rPr lang="en-GB" sz="1600" dirty="0"/>
                        <a:t>live weight (g)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153.54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157.03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151.72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154.54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157.00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5.35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Final </a:t>
                      </a:r>
                      <a:r>
                        <a:rPr lang="en-GB" sz="1600" dirty="0"/>
                        <a:t>live weight (g) 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2641.50</a:t>
                      </a:r>
                      <a:r>
                        <a:rPr lang="en-GB" sz="1600" baseline="30000" dirty="0"/>
                        <a:t>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2607.00</a:t>
                      </a:r>
                      <a:r>
                        <a:rPr lang="en-GB" sz="1600" baseline="30000" dirty="0"/>
                        <a:t>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2582.33</a:t>
                      </a:r>
                      <a:r>
                        <a:rPr lang="en-GB" sz="1600" baseline="30000" dirty="0"/>
                        <a:t>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2458.67</a:t>
                      </a:r>
                      <a:r>
                        <a:rPr lang="en-GB" sz="1600" baseline="30000" dirty="0"/>
                        <a:t>b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2593.00</a:t>
                      </a:r>
                      <a:r>
                        <a:rPr lang="en-GB" sz="1600" baseline="30000" dirty="0"/>
                        <a:t>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600"/>
                        <a:t>66.74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Average </a:t>
                      </a:r>
                      <a:r>
                        <a:rPr lang="en-GB" sz="1600" dirty="0"/>
                        <a:t>weight gain(g/d/ b)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48.40</a:t>
                      </a:r>
                      <a:r>
                        <a:rPr lang="en-GB" sz="1600" baseline="30000"/>
                        <a:t>a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47.56</a:t>
                      </a:r>
                      <a:r>
                        <a:rPr lang="en-GB" sz="1600" baseline="30000"/>
                        <a:t>ab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47.55</a:t>
                      </a:r>
                      <a:r>
                        <a:rPr lang="en-GB" sz="1600" baseline="30000"/>
                        <a:t>ab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45.36</a:t>
                      </a:r>
                      <a:r>
                        <a:rPr lang="en-GB" sz="1600" baseline="30000"/>
                        <a:t>bc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49.40</a:t>
                      </a:r>
                      <a:r>
                        <a:rPr lang="en-GB" sz="1600" baseline="30000"/>
                        <a:t>c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2.13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Average  </a:t>
                      </a:r>
                      <a:r>
                        <a:rPr lang="en-GB" sz="1600" dirty="0"/>
                        <a:t>feed intake (g/d/b)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117.34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120.43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114.57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120.48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122.72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9.12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Feed </a:t>
                      </a:r>
                      <a:r>
                        <a:rPr lang="en-GB" sz="1600" dirty="0"/>
                        <a:t>conversion ratio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2.31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2.417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2.323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2.617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2.49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0.39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Feed </a:t>
                      </a:r>
                      <a:r>
                        <a:rPr lang="en-GB" sz="1600" dirty="0"/>
                        <a:t>cost (N/ bird)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34.04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32.25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29.73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24.27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/>
                        <a:t>23.05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Feed </a:t>
                      </a:r>
                      <a:r>
                        <a:rPr lang="en-GB" sz="1600" dirty="0"/>
                        <a:t>cost/weight gain (N/kg)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53.62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51.62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52.11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48.29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/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49.03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11156"/>
          </a:xfrm>
        </p:spPr>
        <p:txBody>
          <a:bodyPr/>
          <a:lstStyle/>
          <a:p>
            <a:pPr eaLnBrk="1" hangingPunct="1"/>
            <a:r>
              <a:rPr lang="en-GB" sz="2000" b="1" dirty="0" smtClean="0"/>
              <a:t>Table </a:t>
            </a:r>
            <a:r>
              <a:rPr lang="en-GB" sz="2000" b="1" dirty="0" smtClean="0"/>
              <a:t>4</a:t>
            </a:r>
            <a:r>
              <a:rPr lang="en-GB" sz="2000" b="1" dirty="0" smtClean="0"/>
              <a:t>	Ingredient composition of experimental diets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6013" y="1143000"/>
          <a:ext cx="7571184" cy="46080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924382">
                  <a:extLst>
                    <a:ext uri="{9D8B030D-6E8A-4147-A177-3AD203B41FA5}"/>
                  </a:extLst>
                </a:gridCol>
                <a:gridCol w="1126198">
                  <a:extLst>
                    <a:ext uri="{9D8B030D-6E8A-4147-A177-3AD203B41FA5}"/>
                  </a:extLst>
                </a:gridCol>
                <a:gridCol w="1258692">
                  <a:extLst>
                    <a:ext uri="{9D8B030D-6E8A-4147-A177-3AD203B41FA5}"/>
                  </a:extLst>
                </a:gridCol>
                <a:gridCol w="1192445">
                  <a:extLst>
                    <a:ext uri="{9D8B030D-6E8A-4147-A177-3AD203B41FA5}"/>
                  </a:extLst>
                </a:gridCol>
                <a:gridCol w="1069467">
                  <a:extLst>
                    <a:ext uri="{9D8B030D-6E8A-4147-A177-3AD203B41FA5}"/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INGREDIENTS </a:t>
                      </a:r>
                      <a:r>
                        <a:rPr lang="en-GB" sz="1800" dirty="0" smtClean="0"/>
                        <a:t>(%)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MAIZE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FEMCARPP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CSM-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PKC mix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WET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DRY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Maize 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Wet FEMCARPP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-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Dried FEMCARPP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-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-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60.00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Cassava meal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-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-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Palm Kernel Cake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Soybean meal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22.00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22.00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22.00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22.00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Wheat offal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5.00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5.00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5.00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5.00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Fish meal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3.00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Bone meal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4.00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Methionine 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Lysine 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0.25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Salt 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Vitamin / mineral premix*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0.25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Total 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/>
                        <a:t>100.00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5949281"/>
            <a:ext cx="3680048" cy="432048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/>
                </a:solidFill>
              </a:rPr>
              <a:t>TA – control, TB – FEMCARPP, TC- CSM/PKC mix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2000" b="1" dirty="0" smtClean="0"/>
              <a:t>Table </a:t>
            </a:r>
            <a:r>
              <a:rPr lang="en-GB" sz="2000" b="1" dirty="0" smtClean="0"/>
              <a:t>5:</a:t>
            </a:r>
            <a:r>
              <a:rPr lang="en-GB" sz="2000" b="1" dirty="0" smtClean="0"/>
              <a:t>	Calculated nutrient composition of the experimental diets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602632"/>
                <a:gridCol w="1440160"/>
                <a:gridCol w="1440160"/>
                <a:gridCol w="1440160"/>
                <a:gridCol w="1306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Nutrient (%)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TA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TB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TC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TD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Crude protein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18.49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19.19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19.19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19.19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ME(Kcal/kg)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2804.00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2604.00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2604.00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2604.00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Crude Fibre (max)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9.07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9.07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9.07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Ash 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3.25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5.35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5.35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5.35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Calcium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1.60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1.74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1.74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1.74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Phosphorus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1.16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1.43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1.43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1.43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63688" y="5085185"/>
            <a:ext cx="4256112" cy="576064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/>
                </a:solidFill>
              </a:rPr>
              <a:t>TA – control, TB – FEMCARPP, TC- CSM/PKC mix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Comparison between the per caput meat consumption in Nigeria and the world (g/day)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328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3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Meat type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Nigeria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world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margin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beef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40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30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Sheep and goats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pork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105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poultry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Table 4.3.1	Growth performance of finisher broilers fed wet and dried FEMCARPP as replacements for maize</a:t>
            </a:r>
            <a:endParaRPr lang="en-GB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43608" y="1142982"/>
          <a:ext cx="7416823" cy="457203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385384"/>
                <a:gridCol w="1063442"/>
                <a:gridCol w="973445"/>
                <a:gridCol w="1034947"/>
                <a:gridCol w="1071570"/>
                <a:gridCol w="888035"/>
              </a:tblGrid>
              <a:tr h="53674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Parameters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Maize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FEMCARPP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CSM-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PKC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SEM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Wet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Dried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67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Initial live weight (g)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825.9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819.2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818.8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820.4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3.112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67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Final live weight (g)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2272.2</a:t>
                      </a:r>
                      <a:r>
                        <a:rPr lang="en-GB" sz="2000" baseline="30000"/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2005.6</a:t>
                      </a:r>
                      <a:r>
                        <a:rPr lang="en-GB" sz="2000" baseline="30000"/>
                        <a:t>g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2177.8</a:t>
                      </a:r>
                      <a:r>
                        <a:rPr lang="en-GB" sz="2000" baseline="30000"/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2146.3</a:t>
                      </a:r>
                      <a:r>
                        <a:rPr lang="en-GB" sz="2000" baseline="30000"/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31.518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67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Weight gain (g)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1446.6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1186.4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1359.0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1325.9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7.213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757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Av. </a:t>
                      </a:r>
                      <a:r>
                        <a:rPr lang="en-GB" sz="2000" dirty="0" smtClean="0"/>
                        <a:t>daily </a:t>
                      </a:r>
                      <a:r>
                        <a:rPr lang="en-GB" sz="2000" dirty="0"/>
                        <a:t>w</a:t>
                      </a:r>
                      <a:r>
                        <a:rPr lang="en-GB" sz="2000" dirty="0" smtClean="0"/>
                        <a:t>eight </a:t>
                      </a:r>
                      <a:r>
                        <a:rPr lang="en-GB" sz="2000" dirty="0"/>
                        <a:t>gain (g/day)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51.8</a:t>
                      </a:r>
                      <a:r>
                        <a:rPr lang="en-GB" sz="2000" baseline="30000"/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42.4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48.5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47.4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1.097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757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Av. </a:t>
                      </a:r>
                      <a:r>
                        <a:rPr lang="en-GB" sz="2000" dirty="0" smtClean="0"/>
                        <a:t>daily </a:t>
                      </a:r>
                      <a:r>
                        <a:rPr lang="en-GB" sz="2000" dirty="0"/>
                        <a:t>feed intake (g/day)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121.92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99.73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121.71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127.04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3.229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67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Feed conversion ratio 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2.35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2.36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2.51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2.68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0.1856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b="1" smtClean="0">
                <a:solidFill>
                  <a:schemeClr val="tx1"/>
                </a:solidFill>
              </a:rPr>
              <a:pPr/>
              <a:t>20</a:t>
            </a:fld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Table 4.3.1 </a:t>
            </a:r>
            <a:r>
              <a:rPr lang="en-GB" sz="2000" b="1" dirty="0" err="1" smtClean="0"/>
              <a:t>contd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Economic evaluation of FEMCARPP as feed material for finisher broilers</a:t>
            </a:r>
            <a:endParaRPr lang="en-GB" sz="2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5784" y="1600200"/>
          <a:ext cx="8001059" cy="38862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370454"/>
                <a:gridCol w="1050125"/>
                <a:gridCol w="1120133"/>
                <a:gridCol w="1190141"/>
                <a:gridCol w="1270206"/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PARAMETERS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Maize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FEMCARPP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CSM-PKC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WET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DRIED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Cost per Kg  feed (</a:t>
                      </a:r>
                      <a:r>
                        <a:rPr lang="en-GB" sz="1800" strike="dblStrike"/>
                        <a:t>N</a:t>
                      </a:r>
                      <a:r>
                        <a:rPr lang="en-GB" sz="1800"/>
                        <a:t>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102.63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81.6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87.63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95.13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Feed consumption (Kg/bird)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4.40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3.56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4.38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4.58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Total cost of feed (</a:t>
                      </a:r>
                      <a:r>
                        <a:rPr lang="en-GB" sz="1800" strike="dblStrike"/>
                        <a:t>N</a:t>
                      </a:r>
                      <a:r>
                        <a:rPr lang="en-GB" sz="1800"/>
                        <a:t>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451.57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290.41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383.91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435.60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Mean weight gained (Kg)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1.450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1.187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1.385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1.327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Cost of feed per Kg weight gained (</a:t>
                      </a:r>
                      <a:r>
                        <a:rPr lang="en-GB" sz="1800" strike="dblStrike"/>
                        <a:t>N</a:t>
                      </a:r>
                      <a:r>
                        <a:rPr lang="en-GB" sz="1800"/>
                        <a:t>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311.43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244.66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277.19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328.26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Margin per Kg weight gained (</a:t>
                      </a:r>
                      <a:r>
                        <a:rPr lang="en-GB" sz="1800" strike="dblStrike"/>
                        <a:t>N</a:t>
                      </a:r>
                      <a:r>
                        <a:rPr lang="en-GB" sz="1800"/>
                        <a:t>)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0.00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66.77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34.24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/>
                        <a:t>-16.81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>
                <a:solidFill>
                  <a:schemeClr val="tx1"/>
                </a:solidFill>
              </a:rPr>
              <a:pPr/>
              <a:t>21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Table 4.3.2	Carcass Characteristics (% live weight) of finisher broilers fed FEMCARPP as replacement for maize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3" y="1214424"/>
          <a:ext cx="7272806" cy="483585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383673"/>
                <a:gridCol w="1071570"/>
                <a:gridCol w="928694"/>
                <a:gridCol w="1071570"/>
                <a:gridCol w="928694"/>
                <a:gridCol w="888605"/>
              </a:tblGrid>
              <a:tr h="402988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Parameters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(%  live weight)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Maize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FEMCARPP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CSM-PKC 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SEM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Wet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Dried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Live weight (kg)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0.051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Dressing percentage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65.48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67.75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66.58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64.11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1.605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Breast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22.97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29.39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30.74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26.78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1.611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Thigh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24.47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17.67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19.79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20.76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2.643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Drumstick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10.96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10.84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10.64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10.68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0.445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Back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6.17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6.29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6.32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6.20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0.308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Wings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4.05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3.91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3.93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0.190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Head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2.30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2.19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0.191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Neck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3.21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3.16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3.17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3.09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0.316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29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Shank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3.77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3.48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3.46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3.57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0.311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/>
              <a:t>Table 4.3.2 continued</a:t>
            </a:r>
            <a:br>
              <a:rPr lang="en-GB" sz="2000" b="1" dirty="0" smtClean="0"/>
            </a:br>
            <a:r>
              <a:rPr lang="en-GB" sz="2000" b="1" dirty="0" smtClean="0"/>
              <a:t>Internal organ characteristics (% live weight) of finisher broilers fed FEMCARPP as replacement for maize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5" y="1600200"/>
          <a:ext cx="7602640" cy="33375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857521"/>
                <a:gridCol w="1071570"/>
                <a:gridCol w="857256"/>
                <a:gridCol w="1000132"/>
                <a:gridCol w="808772"/>
                <a:gridCol w="1007389"/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Parameters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Maize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FEMCARPP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CSM-PKC 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SEM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Wet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Dried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Live weight (kg)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0.051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Gastrointestinal tract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4.72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4.88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5.33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4.98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0.527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Gizzard (full)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1.92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2.85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2.93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2.69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Gizzard </a:t>
                      </a:r>
                      <a:r>
                        <a:rPr lang="en-GB" sz="2000" dirty="0" smtClean="0"/>
                        <a:t>(dressed)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2.00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1.86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0.217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Liver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1.83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1.57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1.57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1.58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0.256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Heart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0.55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0.34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0.44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0.40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0.076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Abdominal fat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1.86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1.83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0.281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>
                <a:solidFill>
                  <a:schemeClr val="tx1"/>
                </a:solidFill>
              </a:rPr>
              <a:pPr/>
              <a:t>23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Table 4.3.3	Meat quality characteristics of finisher broilers fed FEMCARPP as replacement of maize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599" y="1071546"/>
          <a:ext cx="7416826" cy="473365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171773"/>
                <a:gridCol w="928694"/>
                <a:gridCol w="857256"/>
                <a:gridCol w="857256"/>
                <a:gridCol w="785818"/>
                <a:gridCol w="816029"/>
              </a:tblGrid>
              <a:tr h="41240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Parameters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Maize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FEMCARPP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CSM-PKC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SEM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Wet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Dry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Water holding capacity (g/100g)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41.25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44.37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46.63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31.93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2.837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Cooking loss (g/100g)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26.10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27.31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26.58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21.94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3.273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Drip loss (g/100g)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1.99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2.34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1.75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2.27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0.438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Organoleptic assessment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 smtClean="0"/>
                        <a:t>-</a:t>
                      </a:r>
                      <a:r>
                        <a:rPr lang="en-GB" sz="2000" dirty="0" smtClean="0"/>
                        <a:t>Tenderness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5.38</a:t>
                      </a:r>
                      <a:r>
                        <a:rPr lang="en-GB" sz="2000" baseline="30000" dirty="0"/>
                        <a:t>bc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5.00</a:t>
                      </a:r>
                      <a:r>
                        <a:rPr lang="en-GB" sz="2000" baseline="30000" dirty="0"/>
                        <a:t>c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5.63</a:t>
                      </a:r>
                      <a:r>
                        <a:rPr lang="en-GB" sz="2000" baseline="30000"/>
                        <a:t>ab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6.00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0.263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 smtClean="0"/>
                        <a:t>-</a:t>
                      </a:r>
                      <a:r>
                        <a:rPr lang="en-GB" sz="2000" dirty="0" smtClean="0"/>
                        <a:t>Juiciness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3.75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4.63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4.87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0.569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 smtClean="0"/>
                        <a:t>-</a:t>
                      </a:r>
                      <a:r>
                        <a:rPr lang="en-GB" sz="2000" dirty="0" smtClean="0"/>
                        <a:t>Flavour </a:t>
                      </a:r>
                      <a:r>
                        <a:rPr lang="en-GB" sz="2000" dirty="0"/>
                        <a:t>intensity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4.00</a:t>
                      </a:r>
                      <a:r>
                        <a:rPr lang="en-GB" sz="2000" baseline="30000" dirty="0"/>
                        <a:t>c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4.88</a:t>
                      </a:r>
                      <a:r>
                        <a:rPr lang="en-GB" sz="2000" baseline="30000"/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5.25</a:t>
                      </a:r>
                      <a:r>
                        <a:rPr lang="en-GB" sz="2000" baseline="30000"/>
                        <a:t>ab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5.63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0.381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 smtClean="0"/>
                        <a:t> -</a:t>
                      </a:r>
                      <a:r>
                        <a:rPr lang="en-GB" sz="2000" dirty="0" smtClean="0"/>
                        <a:t>Connective </a:t>
                      </a:r>
                      <a:r>
                        <a:rPr lang="en-GB" sz="2000" dirty="0"/>
                        <a:t>tissue amount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5.13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4.63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6.25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6.63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1.061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2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 -</a:t>
                      </a:r>
                      <a:r>
                        <a:rPr lang="en-GB" sz="2000" baseline="0" dirty="0" smtClean="0"/>
                        <a:t>D</a:t>
                      </a:r>
                      <a:r>
                        <a:rPr lang="en-GB" sz="2000" dirty="0" smtClean="0"/>
                        <a:t>egree </a:t>
                      </a:r>
                      <a:r>
                        <a:rPr lang="en-GB" sz="2000" dirty="0"/>
                        <a:t>of </a:t>
                      </a:r>
                      <a:r>
                        <a:rPr lang="en-GB" sz="2000" dirty="0" smtClean="0"/>
                        <a:t>likeness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4.57</a:t>
                      </a:r>
                      <a:r>
                        <a:rPr lang="en-GB" sz="2000" baseline="30000"/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4.75</a:t>
                      </a:r>
                      <a:r>
                        <a:rPr lang="en-GB" sz="2000" baseline="30000"/>
                        <a:t>ab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5.44</a:t>
                      </a:r>
                      <a:r>
                        <a:rPr lang="en-GB" sz="2000" baseline="30000"/>
                        <a:t>ab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5.78</a:t>
                      </a:r>
                      <a:r>
                        <a:rPr lang="en-GB" sz="2000" baseline="30000"/>
                        <a:t>ab</a:t>
                      </a: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0.488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BED7-0738-4E30-B990-F9421C68D6EA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&amp;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FERMCARPP effectively replace maize in broilers diets without compromising performance or quality of the product </a:t>
            </a:r>
            <a:endParaRPr lang="en-GB" dirty="0" smtClean="0"/>
          </a:p>
          <a:p>
            <a:r>
              <a:rPr lang="en-GB" dirty="0" smtClean="0"/>
              <a:t>Farmers are encouraged </a:t>
            </a:r>
            <a:r>
              <a:rPr lang="en-GB" dirty="0" smtClean="0"/>
              <a:t>to use it </a:t>
            </a:r>
            <a:endParaRPr lang="en-GB" dirty="0" smtClean="0"/>
          </a:p>
          <a:p>
            <a:r>
              <a:rPr lang="en-GB" dirty="0" smtClean="0"/>
              <a:t>It can be used without further processing such as drying provided diets are properly </a:t>
            </a:r>
            <a:r>
              <a:rPr lang="en-GB" dirty="0" err="1" smtClean="0"/>
              <a:t>balnced</a:t>
            </a:r>
            <a:r>
              <a:rPr lang="en-GB" dirty="0" smtClean="0"/>
              <a:t> on dry matter </a:t>
            </a:r>
            <a:r>
              <a:rPr lang="en-GB" smtClean="0"/>
              <a:t>basis.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Reasons for high cost of feed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Feed controls over 75 % operating cost and over 60 % of total cost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High </a:t>
            </a:r>
            <a:r>
              <a:rPr lang="en-GB" dirty="0"/>
              <a:t>demand on grains </a:t>
            </a:r>
            <a:r>
              <a:rPr lang="en-GB" dirty="0" smtClean="0"/>
              <a:t>(maize and soybeans) create competition between man and livestock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</a:t>
            </a:r>
            <a:r>
              <a:rPr lang="en-GB" dirty="0"/>
              <a:t>creates inflationary pressure on this vital human food </a:t>
            </a:r>
            <a:r>
              <a:rPr lang="en-GB" dirty="0" smtClean="0"/>
              <a:t>ingredient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Further creates ethical questions and issues regarding consumption of meat and other livestock products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Cassava	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Advantages</a:t>
            </a:r>
          </a:p>
          <a:p>
            <a:pPr lvl="1" eaLnBrk="1" hangingPunct="1"/>
            <a:r>
              <a:rPr lang="en-GB" smtClean="0"/>
              <a:t>Abundant and available</a:t>
            </a:r>
          </a:p>
          <a:p>
            <a:pPr lvl="1" eaLnBrk="1" hangingPunct="1"/>
            <a:r>
              <a:rPr lang="en-GB" smtClean="0"/>
              <a:t>Drought resistant crop</a:t>
            </a:r>
          </a:p>
          <a:p>
            <a:pPr lvl="1" eaLnBrk="1" hangingPunct="1"/>
            <a:r>
              <a:rPr lang="en-GB" smtClean="0"/>
              <a:t>Better suited the ecological zone</a:t>
            </a:r>
          </a:p>
          <a:p>
            <a:pPr lvl="1" eaLnBrk="1" hangingPunct="1"/>
            <a:r>
              <a:rPr lang="en-GB" smtClean="0"/>
              <a:t>Yield 10 to 13 times more calories per unit area of land than maize and other cereals</a:t>
            </a:r>
          </a:p>
          <a:p>
            <a:pPr lvl="1" eaLnBrk="1" hangingPunct="1"/>
            <a:r>
              <a:rPr lang="en-GB" smtClean="0"/>
              <a:t>Very digestible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</a:t>
            </a:r>
          </a:p>
          <a:p>
            <a:pPr lvl="1" eaLnBrk="1" hangingPunct="1"/>
            <a:r>
              <a:rPr lang="en-GB" smtClean="0"/>
              <a:t>cyanogenic glucosides, which on hydrolysis yield hydrogen cyanide</a:t>
            </a:r>
          </a:p>
          <a:p>
            <a:pPr lvl="1" eaLnBrk="1" hangingPunct="1"/>
            <a:r>
              <a:rPr lang="en-GB" smtClean="0"/>
              <a:t>crude protein contents are abysmally very low (≤ 3.0%) and </a:t>
            </a:r>
          </a:p>
          <a:p>
            <a:pPr lvl="1" eaLnBrk="1" hangingPunct="1"/>
            <a:r>
              <a:rPr lang="en-GB" smtClean="0"/>
              <a:t>the meals are very floury (Agumbiade </a:t>
            </a:r>
            <a:r>
              <a:rPr lang="en-GB" i="1" smtClean="0"/>
              <a:t>et al</a:t>
            </a:r>
            <a:r>
              <a:rPr lang="en-GB" smtClean="0"/>
              <a:t>., 2001)</a:t>
            </a:r>
          </a:p>
          <a:p>
            <a:pPr lvl="1" eaLnBrk="1" hangingPunct="1"/>
            <a:r>
              <a:rPr lang="en-GB" smtClean="0"/>
              <a:t>Optimum inclusion level is 30 % (NRC)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E39EF-0B22-4B98-A581-AA776D17F2CF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Palm kernel cake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Advantages</a:t>
            </a:r>
          </a:p>
          <a:p>
            <a:pPr lvl="1" eaLnBrk="1" hangingPunct="1"/>
            <a:r>
              <a:rPr lang="en-GB" dirty="0" smtClean="0"/>
              <a:t>relatively cheap and abundant</a:t>
            </a:r>
          </a:p>
          <a:p>
            <a:pPr lvl="1" eaLnBrk="1" hangingPunct="1"/>
            <a:r>
              <a:rPr lang="en-GB" dirty="0" smtClean="0"/>
              <a:t>No food value for human beings</a:t>
            </a:r>
          </a:p>
          <a:p>
            <a:pPr lvl="1" eaLnBrk="1" hangingPunct="1"/>
            <a:endParaRPr lang="en-GB" dirty="0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</a:t>
            </a:r>
          </a:p>
          <a:p>
            <a:pPr lvl="1" eaLnBrk="1" hangingPunct="1"/>
            <a:r>
              <a:rPr lang="en-GB" smtClean="0"/>
              <a:t>grittiness </a:t>
            </a:r>
          </a:p>
          <a:p>
            <a:pPr lvl="1" eaLnBrk="1" hangingPunct="1"/>
            <a:r>
              <a:rPr lang="en-GB" smtClean="0"/>
              <a:t>low nutrient digestibility</a:t>
            </a:r>
          </a:p>
          <a:p>
            <a:pPr lvl="1" eaLnBrk="1" hangingPunct="1"/>
            <a:r>
              <a:rPr lang="en-GB" smtClean="0"/>
              <a:t>Low metabolizable energy due to the presence of the highly indigestible β-mannan (Sundu </a:t>
            </a:r>
            <a:r>
              <a:rPr lang="en-GB" i="1" smtClean="0"/>
              <a:t>et al</a:t>
            </a:r>
            <a:r>
              <a:rPr lang="en-GB" smtClean="0"/>
              <a:t>., 2006).</a:t>
            </a:r>
          </a:p>
          <a:p>
            <a:pPr lvl="1" eaLnBrk="1" hangingPunct="1"/>
            <a:r>
              <a:rPr lang="en-GB" smtClean="0"/>
              <a:t>Maximum inclusion level = 30 %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E39EF-0B22-4B98-A581-AA776D17F2CF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/>
              <a:t>Nutrient compositions of cassava and PKC and maize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7" y="1124743"/>
          <a:ext cx="7572426" cy="496459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24508">
                  <a:extLst>
                    <a:ext uri="{9D8B030D-6E8A-4147-A177-3AD203B41FA5}"/>
                  </a:extLst>
                </a:gridCol>
                <a:gridCol w="2123959">
                  <a:extLst>
                    <a:ext uri="{9D8B030D-6E8A-4147-A177-3AD203B41FA5}"/>
                  </a:extLst>
                </a:gridCol>
                <a:gridCol w="2123959">
                  <a:extLst>
                    <a:ext uri="{9D8B030D-6E8A-4147-A177-3AD203B41FA5}"/>
                  </a:extLst>
                </a:gridCol>
              </a:tblGrid>
              <a:tr h="93086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Nutrients (%)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Cassava </a:t>
                      </a:r>
                    </a:p>
                    <a:p>
                      <a:r>
                        <a:rPr lang="en-GB" sz="2400" dirty="0" smtClean="0"/>
                        <a:t>Meal (CSM)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Palm kernel cake (PKC)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Dry matter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87.60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91.20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Crude protein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2.90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16.70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Crude fibre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3.90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19.80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Ether extract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0.70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9.20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Ash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3.90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4.70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714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80.40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5.1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3086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Metabolizable energy (MJ/kg DM)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15.10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11.90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/>
              <a:t>Comparison between maize and CRM+PKC mixture 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7450" y="1142982"/>
          <a:ext cx="7385078" cy="484633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813178">
                  <a:extLst>
                    <a:ext uri="{9D8B030D-6E8A-4147-A177-3AD203B41FA5}"/>
                  </a:extLst>
                </a:gridCol>
                <a:gridCol w="1857388">
                  <a:extLst>
                    <a:ext uri="{9D8B030D-6E8A-4147-A177-3AD203B41FA5}"/>
                  </a:extLst>
                </a:gridCol>
                <a:gridCol w="1714512">
                  <a:extLst>
                    <a:ext uri="{9D8B030D-6E8A-4147-A177-3AD203B41FA5}"/>
                  </a:extLst>
                </a:gridCol>
              </a:tblGrid>
              <a:tr h="90868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Nutrient composition (%)</a:t>
                      </a:r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1:1 mixture</a:t>
                      </a:r>
                    </a:p>
                    <a:p>
                      <a:pPr algn="r"/>
                      <a:r>
                        <a:rPr lang="en-GB" sz="2400" dirty="0" smtClean="0"/>
                        <a:t> of CSM:PKC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Maize</a:t>
                      </a:r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Dry matter</a:t>
                      </a:r>
                      <a:endParaRPr lang="en-GB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90.60</a:t>
                      </a:r>
                      <a:endParaRPr lang="en-GB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90.00</a:t>
                      </a:r>
                      <a:endParaRPr lang="en-GB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Crude protein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9.80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8.90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Crude fibre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11.85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2.40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Ether extract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4.95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4.50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Ash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4.30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4.30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50482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Starch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42.75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73.40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90868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Metabolizable energy </a:t>
                      </a:r>
                    </a:p>
                    <a:p>
                      <a:r>
                        <a:rPr lang="en-GB" sz="2400" dirty="0" smtClean="0"/>
                        <a:t>(MJ/kg DM)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13.50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14.80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/>
              <a:t>Replacing maize with CRM+PKC in poultry and pigs diets</a:t>
            </a:r>
            <a:endParaRPr lang="en-GB" sz="2800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Reduced digestibility and performance due to</a:t>
            </a:r>
          </a:p>
          <a:p>
            <a:pPr lvl="1" eaLnBrk="1" hangingPunct="1"/>
            <a:r>
              <a:rPr lang="en-GB" dirty="0" smtClean="0"/>
              <a:t>Higher crude fibre level</a:t>
            </a:r>
          </a:p>
          <a:p>
            <a:pPr lvl="1" eaLnBrk="1" hangingPunct="1"/>
            <a:r>
              <a:rPr lang="en-GB" dirty="0" smtClean="0"/>
              <a:t>Lower starch and sugar content</a:t>
            </a:r>
          </a:p>
          <a:p>
            <a:pPr lvl="1" eaLnBrk="1" hangingPunct="1"/>
            <a:r>
              <a:rPr lang="en-GB" dirty="0" smtClean="0"/>
              <a:t>Lower metabolizable energy</a:t>
            </a:r>
          </a:p>
          <a:p>
            <a:pPr lvl="1" eaLnBrk="1" hangingPunct="1"/>
            <a:r>
              <a:rPr lang="en-GB" dirty="0" smtClean="0"/>
              <a:t>Mash will be floury</a:t>
            </a:r>
          </a:p>
          <a:p>
            <a:pPr lvl="1" eaLnBrk="1" hangingPunct="1"/>
            <a:r>
              <a:rPr lang="en-GB" dirty="0" smtClean="0"/>
              <a:t>Limited inclusion levels may be additive hence optimal inclusion level may be limited to 15 - 20 %.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of FERMCARPP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Peel cassava tubers</a:t>
            </a:r>
          </a:p>
          <a:p>
            <a:r>
              <a:rPr lang="en-GB" sz="2800" dirty="0" smtClean="0"/>
              <a:t>Grate into paste using conventional garri grating machine</a:t>
            </a:r>
          </a:p>
          <a:p>
            <a:r>
              <a:rPr lang="en-GB" sz="2800" dirty="0" smtClean="0"/>
              <a:t>Add required amount of PKC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Fungal cultures can be added here</a:t>
            </a:r>
          </a:p>
          <a:p>
            <a:r>
              <a:rPr lang="en-GB" sz="2800" dirty="0" smtClean="0"/>
              <a:t>Mix into a homogenous blend</a:t>
            </a:r>
          </a:p>
          <a:p>
            <a:r>
              <a:rPr lang="en-GB" sz="2800" dirty="0" smtClean="0"/>
              <a:t>Pour into air and water tight containers and cover properly</a:t>
            </a:r>
          </a:p>
          <a:p>
            <a:r>
              <a:rPr lang="en-GB" sz="2800" dirty="0" smtClean="0"/>
              <a:t>Allow to ferment for 3 to 7 days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941DB-2EA7-4A18-A3E7-275E312166E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21337</TotalTime>
  <Words>1598</Words>
  <Application>Microsoft Office PowerPoint</Application>
  <PresentationFormat>On-screen Show (4:3)</PresentationFormat>
  <Paragraphs>860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COFERMENTATION PRODUCT OF CASSAVA AND PALM KERNEL CAKE: A LOW COST AND ECOFRIENDLY ALTERNATIVE TO MAIZE IN POULTRY RATION</vt:lpstr>
      <vt:lpstr>Comparison between the per caput meat consumption in Nigeria and the world (g/day)</vt:lpstr>
      <vt:lpstr>Reasons for high cost of feed</vt:lpstr>
      <vt:lpstr>Cassava </vt:lpstr>
      <vt:lpstr>Palm kernel cake</vt:lpstr>
      <vt:lpstr>Nutrient compositions of cassava and PKC and maize</vt:lpstr>
      <vt:lpstr>Comparison between maize and CRM+PKC mixture </vt:lpstr>
      <vt:lpstr>Replacing maize with CRM+PKC in poultry and pigs diets</vt:lpstr>
      <vt:lpstr>Production of FERMCARPP</vt:lpstr>
      <vt:lpstr>Fermentation and role of cultures</vt:lpstr>
      <vt:lpstr>Table 4.1.4a. Effect of inoculation methods on proximate composition of fermented mixture of cassava root pulp and palm kernel cake</vt:lpstr>
      <vt:lpstr>Table 4.1.7 Effect of period of fermentation on the distribution  of fungal species</vt:lpstr>
      <vt:lpstr>Study 2</vt:lpstr>
      <vt:lpstr>Study 1</vt:lpstr>
      <vt:lpstr>Table 1: Ingredient composition of experimental broiler starter diets containing varying replacement of FERMCARPP for maize</vt:lpstr>
      <vt:lpstr>Table 2: Ingredient composition of experimental broiler finisher diets containing varying replacement of FERMCARPP for maize</vt:lpstr>
      <vt:lpstr>Table 3: Growth Performance of broilers fed diets containing different levels of FERMCARPP</vt:lpstr>
      <vt:lpstr>Table 4 Ingredient composition of experimental diets</vt:lpstr>
      <vt:lpstr>Table 5: Calculated nutrient composition of the experimental diets</vt:lpstr>
      <vt:lpstr>Table 4.3.1 Growth performance of finisher broilers fed wet and dried FEMCARPP as replacements for maize</vt:lpstr>
      <vt:lpstr>Table 4.3.1 contd Economic evaluation of FEMCARPP as feed material for finisher broilers</vt:lpstr>
      <vt:lpstr>Table 4.3.2 Carcass Characteristics (% live weight) of finisher broilers fed FEMCARPP as replacement for maize</vt:lpstr>
      <vt:lpstr>Table 4.3.2 continued Internal organ characteristics (% live weight) of finisher broilers fed FEMCARPP as replacement for maize</vt:lpstr>
      <vt:lpstr>Table 4.3.3 Meat quality characteristics of finisher broilers fed FEMCARPP as replacement of maize</vt:lpstr>
      <vt:lpstr>Conclusion &amp; Recommendations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NNANYERE</dc:creator>
  <cp:lastModifiedBy>NNANYERE</cp:lastModifiedBy>
  <cp:revision>232</cp:revision>
  <dcterms:created xsi:type="dcterms:W3CDTF">2015-08-27T15:22:19Z</dcterms:created>
  <dcterms:modified xsi:type="dcterms:W3CDTF">2016-06-25T20:38:54Z</dcterms:modified>
</cp:coreProperties>
</file>