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98" r:id="rId3"/>
    <p:sldId id="299" r:id="rId4"/>
    <p:sldId id="293" r:id="rId5"/>
    <p:sldId id="295" r:id="rId6"/>
    <p:sldId id="294" r:id="rId7"/>
    <p:sldId id="292" r:id="rId8"/>
    <p:sldId id="305" r:id="rId9"/>
    <p:sldId id="303" r:id="rId10"/>
    <p:sldId id="302" r:id="rId11"/>
    <p:sldId id="306" r:id="rId12"/>
    <p:sldId id="297" r:id="rId13"/>
    <p:sldId id="296" r:id="rId14"/>
    <p:sldId id="272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1">
          <p15:clr>
            <a:srgbClr val="A4A3A4"/>
          </p15:clr>
        </p15:guide>
        <p15:guide id="2" pos="5394">
          <p15:clr>
            <a:srgbClr val="A4A3A4"/>
          </p15:clr>
        </p15:guide>
        <p15:guide id="3" pos="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53"/>
    <p:restoredTop sz="92279"/>
  </p:normalViewPr>
  <p:slideViewPr>
    <p:cSldViewPr snapToGrid="0">
      <p:cViewPr varScale="1">
        <p:scale>
          <a:sx n="90" d="100"/>
          <a:sy n="90" d="100"/>
        </p:scale>
        <p:origin x="90" y="318"/>
      </p:cViewPr>
      <p:guideLst>
        <p:guide orient="horz" pos="1411"/>
        <p:guide pos="5394"/>
        <p:guide pos="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 smtClean="0"/>
              <a:t>Click to add title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info@ircwash.org </a:t>
            </a:r>
          </a:p>
          <a:p>
            <a:r>
              <a:rPr lang="en-GB" sz="1000" b="0" i="0" dirty="0" err="1" smtClean="0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 smtClean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endParaRPr lang="en-GB" sz="1000" b="0" i="0" dirty="0" smtClean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 smtClean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 smtClean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 smtClean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example presentation title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21/10/2015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 smtClean="0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21/10/2015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21/10/2015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 smtClean="0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27 Oct 2015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SIBS – rural water supply monitoring in Timor Leste</a:t>
            </a:r>
          </a:p>
          <a:p>
            <a:pPr lvl="1"/>
            <a:r>
              <a:rPr lang="en-US" dirty="0" smtClean="0"/>
              <a:t>Joseph Pearce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products and use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5914" y="1769788"/>
            <a:ext cx="4106725" cy="51045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Lucida Grande"/>
              <a:buNone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1pPr>
            <a:lvl2pPr marL="269875" indent="-269875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2pPr>
            <a:lvl3pPr marL="541338" indent="-271463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3pPr>
            <a:lvl4pPr marL="803275" indent="-261938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Century Gothic" panose="020B0502020202020204" pitchFamily="34" charset="0"/>
              <a:buChar char="−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4pPr>
            <a:lvl5pPr marL="1073150" indent="-269875" algn="l" defTabSz="457200" rtl="0" eaLnBrk="1" latinLnBrk="0" hangingPunct="1">
              <a:spcBef>
                <a:spcPts val="0"/>
              </a:spcBef>
              <a:spcAft>
                <a:spcPts val="900"/>
              </a:spcAft>
              <a:buFont typeface="Arial"/>
              <a:buChar char="»"/>
              <a:defRPr sz="2000" b="0" i="0" kern="1200">
                <a:solidFill>
                  <a:srgbClr val="007E97"/>
                </a:solidFill>
                <a:latin typeface="+mn-lt"/>
                <a:ea typeface="+mn-ea"/>
                <a:cs typeface="VAG Rounded Std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Existing data uses are limited at national and local levels</a:t>
            </a:r>
          </a:p>
          <a:p>
            <a:endParaRPr lang="en-US" dirty="0"/>
          </a:p>
          <a:p>
            <a:r>
              <a:rPr lang="en-US" dirty="0" smtClean="0"/>
              <a:t>Wider potential for data use in: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Operation and Maintenance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Local planning and budgeting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Targeted capacity development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Tracking progress towards targets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Use in other sectors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Citizen and civil society groups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2" y="1769788"/>
            <a:ext cx="4577831" cy="4472594"/>
          </a:xfrm>
        </p:spPr>
      </p:pic>
    </p:spTree>
    <p:extLst>
      <p:ext uri="{BB962C8B-B14F-4D97-AF65-F5344CB8AC3E}">
        <p14:creationId xmlns:p14="http://schemas.microsoft.com/office/powerpoint/2010/main" val="18321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related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CD with vast amount of data sent regularly to each district.</a:t>
            </a:r>
          </a:p>
          <a:p>
            <a:r>
              <a:rPr lang="en-US" dirty="0"/>
              <a:t>Very limited knowledge of Excel, which </a:t>
            </a:r>
            <a:r>
              <a:rPr lang="en-US" dirty="0" smtClean="0"/>
              <a:t>limits use of CD.</a:t>
            </a:r>
          </a:p>
          <a:p>
            <a:r>
              <a:rPr lang="en-US" dirty="0" smtClean="0"/>
              <a:t>Maps in Google Earth format and not used anywhere visited.</a:t>
            </a:r>
          </a:p>
          <a:p>
            <a:r>
              <a:rPr lang="en-US" dirty="0" smtClean="0"/>
              <a:t>No formal mechanism or mandate for using data at district level, however some individuals are printing data or maps for: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iscussing results with community representation groups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Prioritising service extension plans</a:t>
            </a:r>
          </a:p>
          <a:p>
            <a:r>
              <a:rPr lang="en-US" dirty="0" smtClean="0"/>
              <a:t>Opportunity to link SIBS data with other sector tools for wider use</a:t>
            </a:r>
          </a:p>
          <a:p>
            <a:r>
              <a:rPr lang="en-US" dirty="0" smtClean="0"/>
              <a:t>Implementing partners do not access the data from districts and go directly to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limitations of the monitoring system and its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linking with operation and maintenance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verification, quality control or triangulation with other datasets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training for interpreting results and using data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mechanism for training new recruits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mechanisms for community engagement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Communicating results to civil society and citizens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Database not web based and only available in DGAS national office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formal sharing with other Ministries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7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 and valuable lessons for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22" y="2178000"/>
            <a:ext cx="7980363" cy="39456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Combination of mobile AND paper reporting has resulted in regular data flows which can be validated and verified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Making data widely available has led to great use, scrutiny of information, and value of the data by government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Simplicity of tools and processes has reduced need for large capacity development </a:t>
            </a:r>
            <a:r>
              <a:rPr lang="en-US" dirty="0" err="1" smtClean="0"/>
              <a:t>programmes</a:t>
            </a:r>
            <a:r>
              <a:rPr lang="en-US" dirty="0"/>
              <a:t> </a:t>
            </a:r>
            <a:r>
              <a:rPr lang="en-US" dirty="0" smtClean="0"/>
              <a:t>or upskilling, which has led to wide success and may have reduced turnover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Since data collection is institutionalised within permanent positions there are very few costs related with operating the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 to show adding SIBS to a broader and more comprehensive package – SIBS as an umbrella for other aspects of </a:t>
            </a:r>
            <a:r>
              <a:rPr lang="en-US" dirty="0" err="1" smtClean="0"/>
              <a:t>monitorng</a:t>
            </a:r>
            <a:r>
              <a:rPr lang="en-US" dirty="0" smtClean="0"/>
              <a:t> WASH</a:t>
            </a:r>
          </a:p>
        </p:txBody>
      </p:sp>
      <p:sp>
        <p:nvSpPr>
          <p:cNvPr id="6" name="Rectangle 5"/>
          <p:cNvSpPr/>
          <p:nvPr/>
        </p:nvSpPr>
        <p:spPr>
          <a:xfrm>
            <a:off x="702129" y="3869871"/>
            <a:ext cx="751114" cy="1159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SIBS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6243" y="3869871"/>
            <a:ext cx="983570" cy="11593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All Voices Count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to identify factors which facilitate or inhibit success of rural water supply monitoring systems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Review of 50 ICT-based monitoring initiatives in WASH sector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Eight cases identified for greater investigation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Parameters of success defined for reporting, processing and use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Remote interviews conducted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SIBS scored as highly successful for reporting and processing of data, but unsuccessful for using data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All Voices Count Phase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Aim </a:t>
            </a:r>
            <a:r>
              <a:rPr lang="en-US" dirty="0" smtClean="0"/>
              <a:t>of SIBS is to </a:t>
            </a:r>
            <a:r>
              <a:rPr lang="en-US" dirty="0"/>
              <a:t>provide regular, reliable information on water, sanitation and hygiene to decision-makers for improvement of services and tracking targets</a:t>
            </a:r>
          </a:p>
          <a:p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/>
              <a:t>investigation </a:t>
            </a:r>
            <a:r>
              <a:rPr lang="en-US" dirty="0" smtClean="0"/>
              <a:t>to learn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Aspects </a:t>
            </a:r>
            <a:r>
              <a:rPr lang="en-US" dirty="0"/>
              <a:t>which support successful reporting and </a:t>
            </a:r>
            <a:r>
              <a:rPr lang="en-US" dirty="0" smtClean="0"/>
              <a:t>processing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How reporting continued in some areas and not </a:t>
            </a:r>
            <a:r>
              <a:rPr lang="en-US" dirty="0" smtClean="0"/>
              <a:t>others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Representation of communities in data collection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Barriers to using data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95" y="1036800"/>
            <a:ext cx="7981200" cy="936000"/>
          </a:xfrm>
        </p:spPr>
        <p:txBody>
          <a:bodyPr/>
          <a:lstStyle/>
          <a:p>
            <a:r>
              <a:rPr lang="en-GB" dirty="0" smtClean="0"/>
              <a:t>Three sub-districts investigated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88" y="1763487"/>
            <a:ext cx="5472188" cy="5094514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Analysis of reporting instances to identify three sub districts for interviews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 – </a:t>
            </a:r>
            <a:r>
              <a:rPr lang="en-US" dirty="0" err="1" smtClean="0"/>
              <a:t>Suco</a:t>
            </a:r>
            <a:r>
              <a:rPr lang="en-US" dirty="0" smtClean="0"/>
              <a:t> updated past 12 months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Yellow</a:t>
            </a:r>
            <a:r>
              <a:rPr lang="en-US" dirty="0" smtClean="0"/>
              <a:t> – </a:t>
            </a:r>
            <a:r>
              <a:rPr lang="en-US" dirty="0" err="1" smtClean="0"/>
              <a:t>Suco</a:t>
            </a:r>
            <a:r>
              <a:rPr lang="en-US" dirty="0" smtClean="0"/>
              <a:t> updated past 24 months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– </a:t>
            </a:r>
            <a:r>
              <a:rPr lang="en-US" dirty="0" err="1" smtClean="0"/>
              <a:t>Suco</a:t>
            </a:r>
            <a:r>
              <a:rPr lang="en-US" dirty="0" smtClean="0"/>
              <a:t> not updated in past 24 months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icon is the district town</a:t>
            </a:r>
          </a:p>
          <a:p>
            <a:endParaRPr lang="en-GB" dirty="0" smtClean="0"/>
          </a:p>
          <a:p>
            <a:r>
              <a:rPr lang="en-GB" dirty="0" smtClean="0"/>
              <a:t>Discussions with government staff &amp; community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National 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r>
              <a:rPr lang="en-US" dirty="0" err="1" smtClean="0"/>
              <a:t>depts</a:t>
            </a:r>
            <a:r>
              <a:rPr lang="en-US" dirty="0" smtClean="0"/>
              <a:t> &amp; development partners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 </a:t>
            </a:r>
            <a:r>
              <a:rPr lang="en-US" dirty="0" err="1" smtClean="0"/>
              <a:t>gov</a:t>
            </a:r>
            <a:r>
              <a:rPr lang="en-US" dirty="0" smtClean="0"/>
              <a:t> data collectors, dead of district department and district technical officer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Community groups and their representatives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36" y="92754"/>
            <a:ext cx="3170077" cy="2049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01" y="1981908"/>
            <a:ext cx="2508174" cy="2672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04" y="4624006"/>
            <a:ext cx="3148351" cy="22281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23555" y="5791200"/>
            <a:ext cx="220445" cy="932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873513"/>
            <a:ext cx="7981200" cy="936000"/>
          </a:xfrm>
        </p:spPr>
        <p:txBody>
          <a:bodyPr/>
          <a:lstStyle/>
          <a:p>
            <a:r>
              <a:rPr lang="en-GB" dirty="0" smtClean="0"/>
              <a:t>Community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557837"/>
            <a:ext cx="7980363" cy="3945600"/>
          </a:xfrm>
        </p:spPr>
        <p:txBody>
          <a:bodyPr/>
          <a:lstStyle/>
          <a:p>
            <a:pPr lvl="0"/>
            <a:r>
              <a:rPr lang="en-GB" dirty="0" smtClean="0"/>
              <a:t>Data is collected for Community Profile and not water point level 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no geo-referenced data collected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97238"/>
              </p:ext>
            </p:extLst>
          </p:nvPr>
        </p:nvGraphicFramePr>
        <p:xfrm>
          <a:off x="582611" y="2586951"/>
          <a:ext cx="3729319" cy="3505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7293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Humber of HH 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Time taken to collect water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Adequate water supply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Water system functioning status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Water quality &amp; level of source protection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System management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Number of women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in responsible roles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45323"/>
              </p:ext>
            </p:extLst>
          </p:nvPr>
        </p:nvGraphicFramePr>
        <p:xfrm>
          <a:off x="4572793" y="2586951"/>
          <a:ext cx="3729319" cy="24942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7293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Sanitation &amp; hygiene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Access to improved latrine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Access to unimproved latrine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Access to shared latrine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Access to handwashing facility with soap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Open defecation free status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3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flow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034568"/>
            <a:ext cx="4288645" cy="4420024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district has several data collectors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Visit each </a:t>
            </a:r>
            <a:r>
              <a:rPr lang="en-US" dirty="0" err="1" smtClean="0"/>
              <a:t>Aldeia</a:t>
            </a:r>
            <a:r>
              <a:rPr lang="en-US" dirty="0" smtClean="0"/>
              <a:t> Chief every 3 months for community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Complete format with 11 indicators (water, sanitation, hygiene)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Paper forms completed in field and SMS sent from district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checks on data at district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Information received by database administrator at national level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04" y="215036"/>
            <a:ext cx="4108796" cy="66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related to regular data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7999"/>
            <a:ext cx="7980363" cy="425545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Data collection role is permanent, institutionalised, and sufficiently resourced (motorbike, fuel, phone, credit).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Few phones still reporting – 33 out of 88 – due to loss or breakage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Threefold increase in reporting since use of reporting instances in annual performance management reviews.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Reporting gaps largely based on operational contexts such as large distances for travel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link with operational response so limited service improvements - why keep going back if nothing changes?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Processes are in place for out-of-pocket reimbursements but limited knowledge and no update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Data collectors unclear about the purpose for data collection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related to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SIBS is fully managed by government since handover from BESIK</a:t>
            </a:r>
          </a:p>
          <a:p>
            <a:r>
              <a:rPr lang="en-US" dirty="0" smtClean="0"/>
              <a:t>Paper forms encoded to SIBS database by database administrator</a:t>
            </a:r>
          </a:p>
          <a:p>
            <a:r>
              <a:rPr lang="en-US" dirty="0" smtClean="0"/>
              <a:t>No verification of reported data</a:t>
            </a:r>
          </a:p>
          <a:p>
            <a:r>
              <a:rPr lang="en-US" dirty="0" smtClean="0"/>
              <a:t>No process for approval of data sent to database from mobile</a:t>
            </a:r>
          </a:p>
          <a:p>
            <a:r>
              <a:rPr lang="en-US" dirty="0" smtClean="0"/>
              <a:t>No validation of data entered into database</a:t>
            </a:r>
          </a:p>
          <a:p>
            <a:r>
              <a:rPr lang="en-US" dirty="0" smtClean="0"/>
              <a:t>Data analysed using Excel</a:t>
            </a:r>
          </a:p>
          <a:p>
            <a:r>
              <a:rPr lang="en-US" dirty="0" smtClean="0"/>
              <a:t>Maps created for Google Earth</a:t>
            </a:r>
          </a:p>
          <a:p>
            <a:r>
              <a:rPr lang="en-US" dirty="0" smtClean="0"/>
              <a:t>Information burnt to CD for sharing across government and NGOs</a:t>
            </a:r>
          </a:p>
        </p:txBody>
      </p:sp>
    </p:spTree>
    <p:extLst>
      <p:ext uri="{BB962C8B-B14F-4D97-AF65-F5344CB8AC3E}">
        <p14:creationId xmlns:p14="http://schemas.microsoft.com/office/powerpoint/2010/main" val="146933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3411034" cy="936000"/>
          </a:xfrm>
        </p:spPr>
        <p:txBody>
          <a:bodyPr/>
          <a:lstStyle/>
          <a:p>
            <a:r>
              <a:rPr lang="en-US" dirty="0" smtClean="0"/>
              <a:t>Information </a:t>
            </a:r>
            <a:r>
              <a:rPr lang="en-US" smtClean="0"/>
              <a:t>flow down 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411032" cy="433663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Data analysis on CDs distributed regularly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Some districts print analysis and communicate results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Some districts use data to prioritise annual plans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Performance management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District technical officer uses informal knowledge sharing from collectors to identify support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5" y="693436"/>
            <a:ext cx="5150355" cy="5821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68291" y="6514636"/>
            <a:ext cx="3075709" cy="3433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C PowerPoint template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IRC PowerPoint template</Template>
  <TotalTime>2612</TotalTime>
  <Words>887</Words>
  <Application>Microsoft Office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Lucida Grande</vt:lpstr>
      <vt:lpstr>VAG Rounded Std Bold</vt:lpstr>
      <vt:lpstr>VAG Rounded Std Light</vt:lpstr>
      <vt:lpstr>VAG Rounded Std Thin</vt:lpstr>
      <vt:lpstr>IRC PowerPoint template</vt:lpstr>
      <vt:lpstr>PowerPoint Presentation</vt:lpstr>
      <vt:lpstr>Making All Voices Count Phase II</vt:lpstr>
      <vt:lpstr>Making All Voices Count Phase III</vt:lpstr>
      <vt:lpstr>Three sub-districts investigated</vt:lpstr>
      <vt:lpstr>Community profile</vt:lpstr>
      <vt:lpstr>Data flow up</vt:lpstr>
      <vt:lpstr>Key findings related to regular data reporting</vt:lpstr>
      <vt:lpstr>Key findings related to processing</vt:lpstr>
      <vt:lpstr>Information flow down and use</vt:lpstr>
      <vt:lpstr>Data products and use</vt:lpstr>
      <vt:lpstr>Key findings related to use</vt:lpstr>
      <vt:lpstr>Current limitations of the monitoring system and its operation</vt:lpstr>
      <vt:lpstr>Insights and valuable lessons for others</vt:lpstr>
      <vt:lpstr>PowerPoint Presentation</vt:lpstr>
      <vt:lpstr>Moving forwards</vt:lpstr>
    </vt:vector>
  </TitlesOfParts>
  <Company>IRC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Brussee</dc:creator>
  <cp:lastModifiedBy>Kathi Welle</cp:lastModifiedBy>
  <cp:revision>66</cp:revision>
  <dcterms:created xsi:type="dcterms:W3CDTF">2014-03-12T13:34:55Z</dcterms:created>
  <dcterms:modified xsi:type="dcterms:W3CDTF">2015-10-21T16:01:35Z</dcterms:modified>
</cp:coreProperties>
</file>