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2" r:id="rId1"/>
  </p:sldMasterIdLst>
  <p:notesMasterIdLst>
    <p:notesMasterId r:id="rId48"/>
  </p:notesMasterIdLst>
  <p:sldIdLst>
    <p:sldId id="256" r:id="rId2"/>
    <p:sldId id="259" r:id="rId3"/>
    <p:sldId id="300" r:id="rId4"/>
    <p:sldId id="260" r:id="rId5"/>
    <p:sldId id="261" r:id="rId6"/>
    <p:sldId id="262" r:id="rId7"/>
    <p:sldId id="309" r:id="rId8"/>
    <p:sldId id="310" r:id="rId9"/>
    <p:sldId id="311" r:id="rId10"/>
    <p:sldId id="312" r:id="rId11"/>
    <p:sldId id="265" r:id="rId12"/>
    <p:sldId id="266" r:id="rId13"/>
    <p:sldId id="267" r:id="rId14"/>
    <p:sldId id="269" r:id="rId15"/>
    <p:sldId id="268" r:id="rId16"/>
    <p:sldId id="270" r:id="rId17"/>
    <p:sldId id="271" r:id="rId18"/>
    <p:sldId id="272" r:id="rId19"/>
    <p:sldId id="273" r:id="rId20"/>
    <p:sldId id="274" r:id="rId21"/>
    <p:sldId id="301" r:id="rId22"/>
    <p:sldId id="298" r:id="rId23"/>
    <p:sldId id="304" r:id="rId24"/>
    <p:sldId id="305" r:id="rId25"/>
    <p:sldId id="307" r:id="rId26"/>
    <p:sldId id="308" r:id="rId27"/>
    <p:sldId id="315" r:id="rId28"/>
    <p:sldId id="276" r:id="rId29"/>
    <p:sldId id="277" r:id="rId30"/>
    <p:sldId id="278" r:id="rId31"/>
    <p:sldId id="279" r:id="rId32"/>
    <p:sldId id="280" r:id="rId33"/>
    <p:sldId id="281" r:id="rId34"/>
    <p:sldId id="282" r:id="rId35"/>
    <p:sldId id="283" r:id="rId36"/>
    <p:sldId id="285" r:id="rId37"/>
    <p:sldId id="284" r:id="rId38"/>
    <p:sldId id="286" r:id="rId39"/>
    <p:sldId id="287" r:id="rId40"/>
    <p:sldId id="288" r:id="rId41"/>
    <p:sldId id="289" r:id="rId42"/>
    <p:sldId id="290" r:id="rId43"/>
    <p:sldId id="291" r:id="rId44"/>
    <p:sldId id="292" r:id="rId45"/>
    <p:sldId id="293" r:id="rId46"/>
    <p:sldId id="313"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353" autoAdjust="0"/>
    <p:restoredTop sz="94660"/>
  </p:normalViewPr>
  <p:slideViewPr>
    <p:cSldViewPr snapToGrid="0">
      <p:cViewPr>
        <p:scale>
          <a:sx n="80" d="100"/>
          <a:sy n="80" d="100"/>
        </p:scale>
        <p:origin x="-246" y="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ABD5B-1A6C-4DBA-8599-156286D42C68}" type="datetimeFigureOut">
              <a:rPr lang="en-US" smtClean="0"/>
              <a:pPr/>
              <a:t>6/28/2016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65AE92-DE70-4F31-8F2A-10CB3695C1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4BDF68E2-58F2-4D09-BE8B-E3BD06533059}" type="datetimeFigureOut">
              <a:rPr lang="en-US" smtClean="0"/>
              <a:pPr/>
              <a:t>6/28/2016</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55780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24D31-43A5-475A-80CF-332C9F6DCF35}" type="datetimeFigureOut">
              <a:rPr lang="en-US" smtClean="0"/>
              <a:pPr/>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5802263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33208307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65835657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55707404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624D31-43A5-475A-80CF-332C9F6DCF35}" type="datetimeFigureOut">
              <a:rPr lang="en-US" smtClean="0"/>
              <a:pPr/>
              <a:t>6/28/2016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48484882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624D31-43A5-475A-80CF-332C9F6DCF35}" type="datetimeFigureOut">
              <a:rPr lang="en-US" smtClean="0"/>
              <a:pPr/>
              <a:t>6/28/2016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95803558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858837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16568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pPr/>
              <a:t>6/28/2016</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pPr/>
              <a:t>‹#›</a:t>
            </a:fld>
            <a:endParaRPr lang="en-US" dirty="0"/>
          </a:p>
        </p:txBody>
      </p:sp>
    </p:spTree>
    <p:extLst>
      <p:ext uri="{BB962C8B-B14F-4D97-AF65-F5344CB8AC3E}">
        <p14:creationId xmlns:p14="http://schemas.microsoft.com/office/powerpoint/2010/main" xmlns="" val="338000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pPr/>
              <a:t>6/28/2016</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00419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pPr/>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959324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pPr/>
              <a:t>6/28/2016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507886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pPr/>
              <a:t>6/28/2016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8411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pPr/>
              <a:t>6/28/2016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272347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pPr/>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133188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pPr/>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596692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8624D31-43A5-475A-80CF-332C9F6DCF35}" type="datetimeFigureOut">
              <a:rPr lang="en-US" smtClean="0"/>
              <a:pPr/>
              <a:t>6/28/2016</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370351458"/>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 id="214748387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79" y="758952"/>
            <a:ext cx="10525225" cy="3566160"/>
          </a:xfrm>
        </p:spPr>
        <p:txBody>
          <a:bodyPr>
            <a:normAutofit/>
          </a:bodyPr>
          <a:lstStyle/>
          <a:p>
            <a:r>
              <a:rPr lang="en-US" b="1" dirty="0">
                <a:solidFill>
                  <a:schemeClr val="accent1"/>
                </a:solidFill>
              </a:rPr>
              <a:t>FEED QUALITY SCHEMES AND REGULATION</a:t>
            </a:r>
            <a:r>
              <a:rPr lang="en-US" dirty="0"/>
              <a:t/>
            </a:r>
            <a:br>
              <a:rPr lang="en-US" dirty="0"/>
            </a:br>
            <a:endParaRPr lang="en-US" dirty="0"/>
          </a:p>
        </p:txBody>
      </p:sp>
      <p:sp>
        <p:nvSpPr>
          <p:cNvPr id="3" name="Subtitle 2"/>
          <p:cNvSpPr>
            <a:spLocks noGrp="1"/>
          </p:cNvSpPr>
          <p:nvPr>
            <p:ph type="subTitle" idx="1"/>
          </p:nvPr>
        </p:nvSpPr>
        <p:spPr>
          <a:xfrm>
            <a:off x="1154955" y="4325112"/>
            <a:ext cx="8825658" cy="872530"/>
          </a:xfrm>
        </p:spPr>
        <p:txBody>
          <a:bodyPr>
            <a:normAutofit fontScale="70000" lnSpcReduction="20000"/>
          </a:bodyPr>
          <a:lstStyle/>
          <a:p>
            <a:r>
              <a:rPr lang="en-US" sz="3600" b="1" dirty="0" smtClean="0">
                <a:solidFill>
                  <a:schemeClr val="tx1"/>
                </a:solidFill>
                <a:latin typeface="Comic Sans MS" panose="030F0702030302020204" pitchFamily="66" charset="0"/>
              </a:rPr>
              <a:t>MR I. H NJOAGWUANI</a:t>
            </a:r>
          </a:p>
          <a:p>
            <a:r>
              <a:rPr lang="en-US" sz="3600" b="1" dirty="0" smtClean="0">
                <a:solidFill>
                  <a:schemeClr val="tx1"/>
                </a:solidFill>
                <a:latin typeface="Comic Sans MS" panose="030F0702030302020204" pitchFamily="66" charset="0"/>
              </a:rPr>
              <a:t>NIGERIAN INSTITUTE OF ANIMAL SCIENCE</a:t>
            </a:r>
            <a:endParaRPr lang="en-US" sz="3600" b="1"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xmlns="" val="1955802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Quality Assurance </a:t>
            </a:r>
            <a:r>
              <a:rPr lang="en-US" b="1" dirty="0" err="1" smtClean="0">
                <a:latin typeface="Comic Sans MS" panose="030F0702030302020204" pitchFamily="66" charset="0"/>
              </a:rPr>
              <a:t>vs</a:t>
            </a:r>
            <a:r>
              <a:rPr lang="en-US" b="1" dirty="0" smtClean="0">
                <a:latin typeface="Comic Sans MS" panose="030F0702030302020204" pitchFamily="66" charset="0"/>
              </a:rPr>
              <a:t> Quality Control</a:t>
            </a:r>
            <a:endParaRPr lang="en-US" dirty="0"/>
          </a:p>
        </p:txBody>
      </p:sp>
      <p:sp>
        <p:nvSpPr>
          <p:cNvPr id="3" name="Content Placeholder 2"/>
          <p:cNvSpPr>
            <a:spLocks noGrp="1"/>
          </p:cNvSpPr>
          <p:nvPr>
            <p:ph idx="1"/>
          </p:nvPr>
        </p:nvSpPr>
        <p:spPr/>
        <p:txBody>
          <a:bodyPr>
            <a:normAutofit/>
          </a:bodyPr>
          <a:lstStyle/>
          <a:p>
            <a:pPr hangingPunct="0"/>
            <a:r>
              <a:rPr lang="en-US" sz="2400" dirty="0" smtClean="0">
                <a:latin typeface="Comic Sans MS" pitchFamily="66" charset="0"/>
              </a:rPr>
              <a:t>Quality Assurance – comprehensive program of policies, procedures, and process controls that yield a consistent product.</a:t>
            </a:r>
          </a:p>
          <a:p>
            <a:pPr hangingPunct="0"/>
            <a:r>
              <a:rPr lang="en-US" sz="2400" dirty="0" smtClean="0">
                <a:latin typeface="Comic Sans MS" pitchFamily="66" charset="0"/>
              </a:rPr>
              <a:t>Quality Control – in-plant process measurements that insure quality parameters are met during receiving, manufacturing, and delivery.</a:t>
            </a:r>
          </a:p>
          <a:p>
            <a:pPr>
              <a:buNone/>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CODEX ALIMENTARIUS</a:t>
            </a:r>
            <a:r>
              <a:rPr lang="en-US" dirty="0"/>
              <a:t/>
            </a:r>
            <a:br>
              <a:rPr lang="en-US" dirty="0"/>
            </a:br>
            <a:endParaRPr lang="en-US" dirty="0"/>
          </a:p>
        </p:txBody>
      </p:sp>
      <p:sp>
        <p:nvSpPr>
          <p:cNvPr id="3" name="Content Placeholder 2"/>
          <p:cNvSpPr>
            <a:spLocks noGrp="1"/>
          </p:cNvSpPr>
          <p:nvPr>
            <p:ph idx="1"/>
          </p:nvPr>
        </p:nvSpPr>
        <p:spPr>
          <a:xfrm>
            <a:off x="1097279" y="2394283"/>
            <a:ext cx="10645541" cy="4030579"/>
          </a:xfrm>
        </p:spPr>
        <p:txBody>
          <a:bodyPr>
            <a:normAutofit lnSpcReduction="10000"/>
          </a:bodyPr>
          <a:lstStyle/>
          <a:p>
            <a:r>
              <a:rPr lang="en-US" sz="2600" dirty="0">
                <a:solidFill>
                  <a:schemeClr val="tx1"/>
                </a:solidFill>
                <a:latin typeface="Comic Sans MS" panose="030F0702030302020204" pitchFamily="66" charset="0"/>
              </a:rPr>
              <a:t>The Codex Alimentarius or "Food Code" was established by FAO and the World Health Organization in 1963 to develop harmonize international food standards, which protect consumer health and promote fair practices in food trade. </a:t>
            </a:r>
            <a:endParaRPr lang="en-US" sz="2600" dirty="0" smtClean="0">
              <a:solidFill>
                <a:schemeClr val="tx1"/>
              </a:solidFill>
              <a:latin typeface="Comic Sans MS" panose="030F0702030302020204" pitchFamily="66" charset="0"/>
            </a:endParaRPr>
          </a:p>
          <a:p>
            <a:r>
              <a:rPr lang="en-US" sz="2600" dirty="0" smtClean="0">
                <a:solidFill>
                  <a:schemeClr val="tx1"/>
                </a:solidFill>
                <a:latin typeface="Comic Sans MS" panose="030F0702030302020204" pitchFamily="66" charset="0"/>
              </a:rPr>
              <a:t>It </a:t>
            </a:r>
            <a:r>
              <a:rPr lang="en-US" sz="2600" dirty="0">
                <a:solidFill>
                  <a:schemeClr val="tx1"/>
                </a:solidFill>
                <a:latin typeface="Comic Sans MS" panose="030F0702030302020204" pitchFamily="66" charset="0"/>
              </a:rPr>
              <a:t>is a collection of internationally recognized standards, codes of practice, guidelines, and other recommendations relating to foods, food production, and food </a:t>
            </a:r>
            <a:r>
              <a:rPr lang="en-US" sz="2600" dirty="0" smtClean="0">
                <a:solidFill>
                  <a:schemeClr val="tx1"/>
                </a:solidFill>
                <a:latin typeface="Comic Sans MS" panose="030F0702030302020204" pitchFamily="66" charset="0"/>
              </a:rPr>
              <a:t>safety.</a:t>
            </a:r>
          </a:p>
          <a:p>
            <a:r>
              <a:rPr lang="en-US" sz="2600" dirty="0">
                <a:solidFill>
                  <a:schemeClr val="tx1"/>
                </a:solidFill>
                <a:latin typeface="Comic Sans MS" panose="030F0702030302020204" pitchFamily="66" charset="0"/>
              </a:rPr>
              <a:t>As the international standard-setting organization for food, </a:t>
            </a:r>
            <a:r>
              <a:rPr lang="la-Latn" sz="2600" dirty="0" smtClean="0">
                <a:solidFill>
                  <a:schemeClr val="tx1"/>
                </a:solidFill>
                <a:latin typeface="Comic Sans MS" panose="030F0702030302020204" pitchFamily="66" charset="0"/>
              </a:rPr>
              <a:t>Codex </a:t>
            </a:r>
            <a:r>
              <a:rPr lang="en-US" sz="2600" dirty="0">
                <a:solidFill>
                  <a:schemeClr val="tx1"/>
                </a:solidFill>
                <a:latin typeface="Comic Sans MS" panose="030F0702030302020204" pitchFamily="66" charset="0"/>
              </a:rPr>
              <a:t>A</a:t>
            </a:r>
            <a:r>
              <a:rPr lang="en-US" sz="2600" dirty="0" smtClean="0">
                <a:solidFill>
                  <a:schemeClr val="tx1"/>
                </a:solidFill>
                <a:latin typeface="Comic Sans MS" panose="030F0702030302020204" pitchFamily="66" charset="0"/>
              </a:rPr>
              <a:t>l</a:t>
            </a:r>
            <a:r>
              <a:rPr lang="la-Latn" sz="2600" dirty="0">
                <a:solidFill>
                  <a:schemeClr val="tx1"/>
                </a:solidFill>
                <a:latin typeface="Comic Sans MS" panose="030F0702030302020204" pitchFamily="66" charset="0"/>
              </a:rPr>
              <a:t>imentarius</a:t>
            </a:r>
            <a:r>
              <a:rPr lang="en-US" sz="2600" dirty="0">
                <a:solidFill>
                  <a:schemeClr val="tx1"/>
                </a:solidFill>
                <a:latin typeface="Comic Sans MS" panose="030F0702030302020204" pitchFamily="66" charset="0"/>
              </a:rPr>
              <a:t> Commission published the Code of Practice on Good Animal Feeding in 2004</a:t>
            </a:r>
          </a:p>
        </p:txBody>
      </p:sp>
    </p:spTree>
    <p:extLst>
      <p:ext uri="{BB962C8B-B14F-4D97-AF65-F5344CB8AC3E}">
        <p14:creationId xmlns:p14="http://schemas.microsoft.com/office/powerpoint/2010/main" xmlns="" val="81288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09060"/>
          </a:xfrm>
        </p:spPr>
        <p:txBody>
          <a:bodyPr/>
          <a:lstStyle/>
          <a:p>
            <a:r>
              <a:rPr lang="en-US" b="1" dirty="0">
                <a:latin typeface="Comic Sans MS" panose="030F0702030302020204" pitchFamily="66" charset="0"/>
              </a:rPr>
              <a:t>CODEX </a:t>
            </a:r>
            <a:r>
              <a:rPr lang="en-US" b="1" dirty="0" smtClean="0">
                <a:latin typeface="Comic Sans MS" panose="030F0702030302020204" pitchFamily="66" charset="0"/>
              </a:rPr>
              <a:t>ALIMENTARIUS </a:t>
            </a:r>
            <a:r>
              <a:rPr lang="en-US" sz="3000" b="1" dirty="0" smtClean="0">
                <a:latin typeface="Comic Sans MS" panose="030F0702030302020204" pitchFamily="66" charset="0"/>
              </a:rPr>
              <a:t>CONTD.</a:t>
            </a:r>
            <a:endParaRPr lang="en-US" sz="3000" dirty="0">
              <a:latin typeface="Comic Sans MS" panose="030F0702030302020204" pitchFamily="66" charset="0"/>
            </a:endParaRPr>
          </a:p>
        </p:txBody>
      </p:sp>
      <p:sp>
        <p:nvSpPr>
          <p:cNvPr id="3" name="Content Placeholder 2"/>
          <p:cNvSpPr>
            <a:spLocks noGrp="1"/>
          </p:cNvSpPr>
          <p:nvPr>
            <p:ph idx="1"/>
          </p:nvPr>
        </p:nvSpPr>
        <p:spPr>
          <a:xfrm>
            <a:off x="677334" y="2237874"/>
            <a:ext cx="11029392" cy="4343399"/>
          </a:xfrm>
        </p:spPr>
        <p:txBody>
          <a:bodyPr>
            <a:normAutofit/>
          </a:bodyPr>
          <a:lstStyle/>
          <a:p>
            <a:pPr marL="0" indent="0">
              <a:buNone/>
            </a:pPr>
            <a:r>
              <a:rPr lang="en-US" sz="2600" dirty="0">
                <a:solidFill>
                  <a:schemeClr val="tx1"/>
                </a:solidFill>
                <a:latin typeface="Comic Sans MS" panose="030F0702030302020204" pitchFamily="66" charset="0"/>
              </a:rPr>
              <a:t>The objective of the Code is to help ensure the safety of food for human consumption through adherence to:</a:t>
            </a:r>
          </a:p>
          <a:p>
            <a:pPr>
              <a:buFont typeface="Wingdings" panose="05000000000000000000" pitchFamily="2" charset="2"/>
              <a:buChar char="v"/>
            </a:pPr>
            <a:r>
              <a:rPr lang="en-US" sz="2600" dirty="0">
                <a:solidFill>
                  <a:schemeClr val="tx1"/>
                </a:solidFill>
                <a:latin typeface="Comic Sans MS" panose="030F0702030302020204" pitchFamily="66" charset="0"/>
              </a:rPr>
              <a:t>Good Animal Feeding Practices at the farm level, </a:t>
            </a:r>
            <a:endParaRPr lang="en-US" sz="2600" dirty="0" smtClean="0">
              <a:solidFill>
                <a:schemeClr val="tx1"/>
              </a:solidFill>
              <a:latin typeface="Comic Sans MS" panose="030F0702030302020204" pitchFamily="66" charset="0"/>
            </a:endParaRPr>
          </a:p>
          <a:p>
            <a:pPr>
              <a:buFont typeface="Wingdings" panose="05000000000000000000" pitchFamily="2" charset="2"/>
              <a:buChar char="v"/>
            </a:pPr>
            <a:r>
              <a:rPr lang="en-US" sz="2600" dirty="0" smtClean="0">
                <a:solidFill>
                  <a:schemeClr val="tx1"/>
                </a:solidFill>
                <a:latin typeface="Comic Sans MS" panose="030F0702030302020204" pitchFamily="66" charset="0"/>
              </a:rPr>
              <a:t>Good </a:t>
            </a:r>
            <a:r>
              <a:rPr lang="en-US" sz="2600" dirty="0">
                <a:solidFill>
                  <a:schemeClr val="tx1"/>
                </a:solidFill>
                <a:latin typeface="Comic Sans MS" panose="030F0702030302020204" pitchFamily="66" charset="0"/>
              </a:rPr>
              <a:t>Agricultural Practices are followed in the use of pastures and in the production of forage and crops used as feed or feed </a:t>
            </a:r>
            <a:r>
              <a:rPr lang="en-US" sz="2600" dirty="0" smtClean="0">
                <a:solidFill>
                  <a:schemeClr val="tx1"/>
                </a:solidFill>
                <a:latin typeface="Comic Sans MS" panose="030F0702030302020204" pitchFamily="66" charset="0"/>
              </a:rPr>
              <a:t>ingredients.</a:t>
            </a:r>
          </a:p>
          <a:p>
            <a:pPr lvl="0">
              <a:buFont typeface="Wingdings" panose="05000000000000000000" pitchFamily="2" charset="2"/>
              <a:buChar char="v"/>
            </a:pPr>
            <a:r>
              <a:rPr lang="en-US" sz="2600" dirty="0">
                <a:solidFill>
                  <a:schemeClr val="tx1"/>
                </a:solidFill>
                <a:latin typeface="Comic Sans MS" panose="030F0702030302020204" pitchFamily="66" charset="0"/>
              </a:rPr>
              <a:t>Good Manufacturing Practices (GMP) effectively applied during the procurement, handling, storage, processing and distribution of animal feed and feed ingredients for food producing </a:t>
            </a:r>
            <a:r>
              <a:rPr lang="en-US" sz="2600" dirty="0" smtClean="0">
                <a:solidFill>
                  <a:schemeClr val="tx1"/>
                </a:solidFill>
                <a:latin typeface="Comic Sans MS" panose="030F0702030302020204" pitchFamily="66" charset="0"/>
              </a:rPr>
              <a:t>animals.</a:t>
            </a:r>
            <a:endParaRPr lang="en-US" sz="2600" dirty="0">
              <a:solidFill>
                <a:schemeClr val="tx1"/>
              </a:solidFill>
              <a:latin typeface="Comic Sans MS" panose="030F0702030302020204" pitchFamily="66" charset="0"/>
            </a:endParaRPr>
          </a:p>
          <a:p>
            <a:pPr>
              <a:buFont typeface="Wingdings" panose="05000000000000000000" pitchFamily="2" charset="2"/>
              <a:buChar char="v"/>
            </a:pPr>
            <a:endParaRPr lang="en-US" dirty="0"/>
          </a:p>
        </p:txBody>
      </p:sp>
    </p:spTree>
    <p:extLst>
      <p:ext uri="{BB962C8B-B14F-4D97-AF65-F5344CB8AC3E}">
        <p14:creationId xmlns:p14="http://schemas.microsoft.com/office/powerpoint/2010/main" xmlns="" val="3060946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832" y="2358189"/>
            <a:ext cx="11081084" cy="4391527"/>
          </a:xfrm>
        </p:spPr>
        <p:txBody>
          <a:bodyPr>
            <a:normAutofit/>
          </a:bodyPr>
          <a:lstStyle/>
          <a:p>
            <a:r>
              <a:rPr lang="en-GB" sz="2600" dirty="0" smtClean="0">
                <a:solidFill>
                  <a:schemeClr val="tx1"/>
                </a:solidFill>
                <a:latin typeface="Comic Sans MS" panose="030F0702030302020204" pitchFamily="66" charset="0"/>
              </a:rPr>
              <a:t> </a:t>
            </a:r>
            <a:r>
              <a:rPr lang="en-GB" sz="2600" dirty="0">
                <a:solidFill>
                  <a:schemeClr val="tx1"/>
                </a:solidFill>
                <a:latin typeface="Comic Sans MS" panose="030F0702030302020204" pitchFamily="66" charset="0"/>
              </a:rPr>
              <a:t>Feed Nutrient Standards were established by the Standards Organization of Nigeria in collaboration with Animal Scientists.  </a:t>
            </a:r>
            <a:endParaRPr lang="en-US" sz="2600" dirty="0">
              <a:solidFill>
                <a:schemeClr val="tx1"/>
              </a:solidFill>
              <a:latin typeface="Comic Sans MS" panose="030F0702030302020204" pitchFamily="66" charset="0"/>
            </a:endParaRPr>
          </a:p>
          <a:p>
            <a:r>
              <a:rPr lang="en-GB" sz="2600" dirty="0">
                <a:solidFill>
                  <a:schemeClr val="tx1"/>
                </a:solidFill>
                <a:latin typeface="Comic Sans MS" panose="030F0702030302020204" pitchFamily="66" charset="0"/>
              </a:rPr>
              <a:t>Between 1983 and 2013, many States in Nigeria also established feed standards, particularly for poultry.  </a:t>
            </a:r>
            <a:endParaRPr lang="en-US" sz="2600" dirty="0">
              <a:solidFill>
                <a:schemeClr val="tx1"/>
              </a:solidFill>
              <a:latin typeface="Comic Sans MS" panose="030F0702030302020204" pitchFamily="66" charset="0"/>
            </a:endParaRPr>
          </a:p>
          <a:p>
            <a:r>
              <a:rPr lang="en-GB" sz="2600" dirty="0">
                <a:solidFill>
                  <a:schemeClr val="tx1"/>
                </a:solidFill>
                <a:latin typeface="Comic Sans MS" panose="030F0702030302020204" pitchFamily="66" charset="0"/>
              </a:rPr>
              <a:t>Agencies involved with feed standards in Nigeria include Federal Department of Animal Production and Husbandry service of the Federal Ministry of Agriculture &amp; Rural Development (FMARD), Standards Organization of Nigeria SON</a:t>
            </a:r>
            <a:r>
              <a:rPr lang="en-GB" sz="2600" dirty="0" smtClean="0">
                <a:solidFill>
                  <a:schemeClr val="tx1"/>
                </a:solidFill>
                <a:latin typeface="Comic Sans MS" panose="030F0702030302020204" pitchFamily="66" charset="0"/>
              </a:rPr>
              <a:t>), National </a:t>
            </a:r>
            <a:r>
              <a:rPr lang="en-GB" sz="2600" dirty="0">
                <a:solidFill>
                  <a:schemeClr val="tx1"/>
                </a:solidFill>
                <a:latin typeface="Comic Sans MS" panose="030F0702030302020204" pitchFamily="66" charset="0"/>
              </a:rPr>
              <a:t>Agency for Food Drugs and Administration(NAFDAC) and very recently, the Nigerian Institute of Animal Science (NIAS).   </a:t>
            </a:r>
            <a:endParaRPr lang="en-US" sz="2600" dirty="0">
              <a:solidFill>
                <a:schemeClr val="tx1"/>
              </a:solidFill>
              <a:latin typeface="Comic Sans MS" panose="030F0702030302020204" pitchFamily="66" charset="0"/>
            </a:endParaRPr>
          </a:p>
          <a:p>
            <a:pPr marL="0" indent="0">
              <a:buNone/>
            </a:pPr>
            <a:endParaRPr lang="en-US" dirty="0"/>
          </a:p>
        </p:txBody>
      </p:sp>
      <p:sp>
        <p:nvSpPr>
          <p:cNvPr id="4" name="Title 3"/>
          <p:cNvSpPr>
            <a:spLocks noGrp="1"/>
          </p:cNvSpPr>
          <p:nvPr>
            <p:ph type="title"/>
          </p:nvPr>
        </p:nvSpPr>
        <p:spPr>
          <a:xfrm>
            <a:off x="697832" y="1130967"/>
            <a:ext cx="9841831" cy="549665"/>
          </a:xfrm>
        </p:spPr>
        <p:txBody>
          <a:bodyPr/>
          <a:lstStyle/>
          <a:p>
            <a:r>
              <a:rPr lang="en-GB" b="1" dirty="0">
                <a:latin typeface="Comic Sans MS" panose="030F0702030302020204" pitchFamily="66" charset="0"/>
              </a:rPr>
              <a:t>REGULATORY ACTIVITIES IN NIGERIA</a:t>
            </a:r>
            <a:r>
              <a:rPr lang="en-US" dirty="0"/>
              <a:t/>
            </a:r>
            <a:br>
              <a:rPr lang="en-US" dirty="0"/>
            </a:br>
            <a:endParaRPr lang="en-US" dirty="0"/>
          </a:p>
        </p:txBody>
      </p:sp>
    </p:spTree>
    <p:extLst>
      <p:ext uri="{BB962C8B-B14F-4D97-AF65-F5344CB8AC3E}">
        <p14:creationId xmlns:p14="http://schemas.microsoft.com/office/powerpoint/2010/main" xmlns="" val="3840543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505" y="973669"/>
            <a:ext cx="8927432" cy="706964"/>
          </a:xfrm>
        </p:spPr>
        <p:txBody>
          <a:bodyPr/>
          <a:lstStyle/>
          <a:p>
            <a:r>
              <a:rPr lang="en-GB" b="1" dirty="0">
                <a:latin typeface="Comic Sans MS" panose="030F0702030302020204" pitchFamily="66" charset="0"/>
              </a:rPr>
              <a:t>LEGISLATIVE FRAMEWORK </a:t>
            </a:r>
            <a:r>
              <a:rPr lang="en-US" b="1" dirty="0">
                <a:latin typeface="Comic Sans MS" panose="030F0702030302020204" pitchFamily="66" charset="0"/>
              </a:rPr>
              <a:t>FOR FEED REGULATION IN NIGERIA</a:t>
            </a:r>
          </a:p>
        </p:txBody>
      </p:sp>
      <p:sp>
        <p:nvSpPr>
          <p:cNvPr id="3" name="Content Placeholder 2"/>
          <p:cNvSpPr>
            <a:spLocks noGrp="1"/>
          </p:cNvSpPr>
          <p:nvPr>
            <p:ph idx="1"/>
          </p:nvPr>
        </p:nvSpPr>
        <p:spPr>
          <a:xfrm>
            <a:off x="770021" y="2358189"/>
            <a:ext cx="11421979" cy="4235116"/>
          </a:xfrm>
        </p:spPr>
        <p:txBody>
          <a:bodyPr>
            <a:noAutofit/>
          </a:bodyPr>
          <a:lstStyle/>
          <a:p>
            <a:pPr marL="0" indent="0"/>
            <a:r>
              <a:rPr lang="en-GB" sz="2600" dirty="0">
                <a:solidFill>
                  <a:schemeClr val="tx1"/>
                </a:solidFill>
                <a:latin typeface="Comic Sans MS" panose="030F0702030302020204" pitchFamily="66" charset="0"/>
              </a:rPr>
              <a:t>Frame work for feed Regulation is still very weak in </a:t>
            </a:r>
            <a:r>
              <a:rPr lang="en-GB" sz="2600" dirty="0" smtClean="0">
                <a:solidFill>
                  <a:schemeClr val="tx1"/>
                </a:solidFill>
                <a:latin typeface="Comic Sans MS" panose="030F0702030302020204" pitchFamily="66" charset="0"/>
              </a:rPr>
              <a:t>Nigeria. </a:t>
            </a:r>
          </a:p>
          <a:p>
            <a:pPr marL="0" indent="0"/>
            <a:r>
              <a:rPr lang="en-GB" sz="2600" dirty="0" smtClean="0">
                <a:solidFill>
                  <a:schemeClr val="tx1"/>
                </a:solidFill>
                <a:latin typeface="Comic Sans MS" panose="030F0702030302020204" pitchFamily="66" charset="0"/>
              </a:rPr>
              <a:t>There </a:t>
            </a:r>
            <a:r>
              <a:rPr lang="en-GB" sz="2600" dirty="0">
                <a:solidFill>
                  <a:schemeClr val="tx1"/>
                </a:solidFill>
                <a:latin typeface="Comic Sans MS" panose="030F0702030302020204" pitchFamily="66" charset="0"/>
              </a:rPr>
              <a:t>were no clearly defined roles as most regulatory agencies scrambled for roles thus creating overlapping functions. </a:t>
            </a:r>
            <a:endParaRPr lang="en-GB" sz="2600" dirty="0" smtClean="0">
              <a:solidFill>
                <a:schemeClr val="tx1"/>
              </a:solidFill>
              <a:latin typeface="Comic Sans MS" panose="030F0702030302020204" pitchFamily="66" charset="0"/>
            </a:endParaRPr>
          </a:p>
          <a:p>
            <a:pPr marL="0" indent="0"/>
            <a:r>
              <a:rPr lang="en-GB" sz="2600" dirty="0" smtClean="0">
                <a:solidFill>
                  <a:schemeClr val="tx1"/>
                </a:solidFill>
                <a:latin typeface="Comic Sans MS" panose="030F0702030302020204" pitchFamily="66" charset="0"/>
              </a:rPr>
              <a:t>This </a:t>
            </a:r>
            <a:r>
              <a:rPr lang="en-GB" sz="2600" dirty="0">
                <a:solidFill>
                  <a:schemeClr val="tx1"/>
                </a:solidFill>
                <a:latin typeface="Comic Sans MS" panose="030F0702030302020204" pitchFamily="66" charset="0"/>
              </a:rPr>
              <a:t>in turn placed a lot of regulatory cost on </a:t>
            </a:r>
            <a:r>
              <a:rPr lang="en-GB" sz="2600" dirty="0" smtClean="0">
                <a:solidFill>
                  <a:schemeClr val="tx1"/>
                </a:solidFill>
                <a:latin typeface="Comic Sans MS" panose="030F0702030302020204" pitchFamily="66" charset="0"/>
              </a:rPr>
              <a:t>operators.</a:t>
            </a:r>
          </a:p>
          <a:p>
            <a:pPr marL="0" indent="0"/>
            <a:r>
              <a:rPr lang="en-GB" sz="2600" dirty="0">
                <a:solidFill>
                  <a:schemeClr val="tx1"/>
                </a:solidFill>
                <a:latin typeface="Comic Sans MS" panose="030F0702030302020204" pitchFamily="66" charset="0"/>
              </a:rPr>
              <a:t>The Nigerian Institute of Animal Science Act was amended in 2015 to include punishment for quacks. </a:t>
            </a:r>
            <a:endParaRPr lang="en-GB" sz="2600" dirty="0" smtClean="0">
              <a:solidFill>
                <a:schemeClr val="tx1"/>
              </a:solidFill>
              <a:latin typeface="Comic Sans MS" panose="030F0702030302020204" pitchFamily="66" charset="0"/>
            </a:endParaRPr>
          </a:p>
          <a:p>
            <a:pPr marL="0" indent="0"/>
            <a:r>
              <a:rPr lang="en-US" sz="2600" dirty="0" smtClean="0">
                <a:solidFill>
                  <a:schemeClr val="tx1"/>
                </a:solidFill>
                <a:latin typeface="Comic Sans MS" panose="030F0702030302020204" pitchFamily="66" charset="0"/>
              </a:rPr>
              <a:t>There </a:t>
            </a:r>
            <a:r>
              <a:rPr lang="en-US" sz="2600" dirty="0">
                <a:solidFill>
                  <a:schemeClr val="tx1"/>
                </a:solidFill>
                <a:latin typeface="Comic Sans MS" panose="030F0702030302020204" pitchFamily="66" charset="0"/>
              </a:rPr>
              <a:t>is a Draft Food Safety Bill that is being currently worked on. This bill has an Animal Feed component </a:t>
            </a:r>
            <a:r>
              <a:rPr lang="en-US" sz="2600" dirty="0" smtClean="0">
                <a:solidFill>
                  <a:schemeClr val="tx1"/>
                </a:solidFill>
                <a:latin typeface="Comic Sans MS" panose="030F0702030302020204" pitchFamily="66" charset="0"/>
              </a:rPr>
              <a:t>.</a:t>
            </a:r>
            <a:endParaRPr lang="en-US" sz="26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xmlns="" val="1684664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anose="030F0702030302020204" pitchFamily="66" charset="0"/>
              </a:rPr>
              <a:t>Legislative Framework </a:t>
            </a:r>
            <a:r>
              <a:rPr lang="en-US" dirty="0"/>
              <a:t/>
            </a:r>
            <a:br>
              <a:rPr lang="en-US" dirty="0"/>
            </a:br>
            <a:endParaRPr lang="en-US" dirty="0"/>
          </a:p>
        </p:txBody>
      </p:sp>
      <p:sp>
        <p:nvSpPr>
          <p:cNvPr id="3" name="Content Placeholder 2"/>
          <p:cNvSpPr>
            <a:spLocks noGrp="1"/>
          </p:cNvSpPr>
          <p:nvPr>
            <p:ph idx="1"/>
          </p:nvPr>
        </p:nvSpPr>
        <p:spPr>
          <a:xfrm>
            <a:off x="577515" y="2225841"/>
            <a:ext cx="11466095" cy="4884821"/>
          </a:xfrm>
        </p:spPr>
        <p:txBody>
          <a:bodyPr>
            <a:noAutofit/>
          </a:bodyPr>
          <a:lstStyle/>
          <a:p>
            <a:pPr lvl="0"/>
            <a:r>
              <a:rPr lang="en-US" sz="2400" dirty="0">
                <a:solidFill>
                  <a:schemeClr val="tx1"/>
                </a:solidFill>
                <a:latin typeface="Comic Sans MS" panose="030F0702030302020204" pitchFamily="66" charset="0"/>
              </a:rPr>
              <a:t>Nigerian Institute of Animal Science Act, No 26 of 2007, Published in FGN Official Gazette No 95, Vol.94. This gives the Institute the powers to regulate all issues pertaining to Animal Husbandry in Nigeria. This includes all issues of Animal nutrition with feed milling inclusive. The Act was amended in 2015 and has been gazetted for </a:t>
            </a:r>
            <a:r>
              <a:rPr lang="en-US" sz="2400" dirty="0" smtClean="0">
                <a:solidFill>
                  <a:schemeClr val="tx1"/>
                </a:solidFill>
                <a:latin typeface="Comic Sans MS" panose="030F0702030302020204" pitchFamily="66" charset="0"/>
              </a:rPr>
              <a:t>Official </a:t>
            </a:r>
            <a:r>
              <a:rPr lang="en-US" sz="2400" dirty="0">
                <a:solidFill>
                  <a:schemeClr val="tx1"/>
                </a:solidFill>
                <a:latin typeface="Comic Sans MS" panose="030F0702030302020204" pitchFamily="66" charset="0"/>
              </a:rPr>
              <a:t>use.</a:t>
            </a:r>
          </a:p>
          <a:p>
            <a:r>
              <a:rPr lang="en-US" sz="2400" dirty="0" smtClean="0">
                <a:solidFill>
                  <a:schemeClr val="tx1"/>
                </a:solidFill>
                <a:latin typeface="Comic Sans MS" panose="030F0702030302020204" pitchFamily="66" charset="0"/>
              </a:rPr>
              <a:t>Research </a:t>
            </a:r>
            <a:r>
              <a:rPr lang="en-US" sz="2400" dirty="0">
                <a:solidFill>
                  <a:schemeClr val="tx1"/>
                </a:solidFill>
                <a:latin typeface="Comic Sans MS" panose="030F0702030302020204" pitchFamily="66" charset="0"/>
              </a:rPr>
              <a:t>Institutes (Establishment, etc.) Order 1975, FGN Official Gazette No 61, vol.62 of 11/12/75 </a:t>
            </a:r>
            <a:r>
              <a:rPr lang="en-US" sz="2400" dirty="0" smtClean="0">
                <a:solidFill>
                  <a:schemeClr val="tx1"/>
                </a:solidFill>
                <a:latin typeface="Comic Sans MS" panose="030F0702030302020204" pitchFamily="66" charset="0"/>
              </a:rPr>
              <a:t>pg. </a:t>
            </a:r>
            <a:r>
              <a:rPr lang="en-US" sz="2400" dirty="0">
                <a:solidFill>
                  <a:schemeClr val="tx1"/>
                </a:solidFill>
                <a:latin typeface="Comic Sans MS" panose="030F0702030302020204" pitchFamily="66" charset="0"/>
              </a:rPr>
              <a:t>B309 Section 11 which allows the National Veterinary Research Institute (NVRI) to conduct Research into Standardization and Quality Control of manufactured animal feeds among others. </a:t>
            </a:r>
            <a:endParaRPr lang="en-US" sz="2400" dirty="0" smtClean="0">
              <a:solidFill>
                <a:schemeClr val="tx1"/>
              </a:solidFill>
              <a:latin typeface="Comic Sans MS" panose="030F0702030302020204" pitchFamily="66" charset="0"/>
            </a:endParaRPr>
          </a:p>
          <a:p>
            <a:r>
              <a:rPr lang="en-US" sz="2400" dirty="0">
                <a:solidFill>
                  <a:schemeClr val="tx1"/>
                </a:solidFill>
                <a:latin typeface="Comic Sans MS" panose="030F0702030302020204" pitchFamily="66" charset="0"/>
              </a:rPr>
              <a:t>National Agency for Food, Drugs, Administration and Control Act CAP E9 </a:t>
            </a:r>
            <a:r>
              <a:rPr lang="en-US" sz="2400" dirty="0" smtClean="0">
                <a:solidFill>
                  <a:schemeClr val="tx1"/>
                </a:solidFill>
                <a:latin typeface="Comic Sans MS" panose="030F0702030302020204" pitchFamily="66" charset="0"/>
              </a:rPr>
              <a:t>2004 with </a:t>
            </a:r>
            <a:r>
              <a:rPr lang="en-US" sz="2400" dirty="0">
                <a:solidFill>
                  <a:schemeClr val="tx1"/>
                </a:solidFill>
                <a:latin typeface="Comic Sans MS" panose="030F0702030302020204" pitchFamily="66" charset="0"/>
              </a:rPr>
              <a:t>powers for food safety issues and packaged food products.</a:t>
            </a:r>
          </a:p>
          <a:p>
            <a:pPr marL="0" indent="0">
              <a:buNone/>
            </a:pPr>
            <a:endParaRPr lang="en-US" sz="24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xmlns="" val="3606232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295" y="2177715"/>
            <a:ext cx="11430000" cy="4680285"/>
          </a:xfrm>
        </p:spPr>
        <p:txBody>
          <a:bodyPr>
            <a:noAutofit/>
          </a:bodyPr>
          <a:lstStyle/>
          <a:p>
            <a:r>
              <a:rPr lang="en-US" sz="2400" dirty="0">
                <a:solidFill>
                  <a:schemeClr val="tx1"/>
                </a:solidFill>
                <a:latin typeface="Comic Sans MS" panose="030F0702030302020204" pitchFamily="66" charset="0"/>
              </a:rPr>
              <a:t>Livestock Feed Quality Control Laboratory Edict, 1991, Published in Lagos State Official Gazette No 10, A41-A45. The law provides for the registration and classification of Feed mills in Lagos State with the State Ministry of Agriculture</a:t>
            </a:r>
            <a:r>
              <a:rPr lang="en-US" sz="2400" dirty="0" smtClean="0">
                <a:solidFill>
                  <a:schemeClr val="tx1"/>
                </a:solidFill>
                <a:latin typeface="Comic Sans MS" panose="030F0702030302020204" pitchFamily="66" charset="0"/>
              </a:rPr>
              <a:t>.</a:t>
            </a:r>
          </a:p>
          <a:p>
            <a:r>
              <a:rPr lang="en-US" sz="2400" dirty="0" smtClean="0">
                <a:solidFill>
                  <a:schemeClr val="tx1"/>
                </a:solidFill>
                <a:latin typeface="Comic Sans MS" panose="030F0702030302020204" pitchFamily="66" charset="0"/>
              </a:rPr>
              <a:t>Anambra </a:t>
            </a:r>
            <a:r>
              <a:rPr lang="en-US" sz="2400" dirty="0">
                <a:solidFill>
                  <a:schemeClr val="tx1"/>
                </a:solidFill>
                <a:latin typeface="Comic Sans MS" panose="030F0702030302020204" pitchFamily="66" charset="0"/>
              </a:rPr>
              <a:t>State Law on Registration of Veterinary Premises. Published in Anambra State of Nigeria Official Gazette No. 3 Vol. 21 of 3/6/2010 where Feed Stores and Depots were listed as category B Veterinary establishment to be regulated by Director of Veterinary Services of States. </a:t>
            </a:r>
          </a:p>
          <a:p>
            <a:r>
              <a:rPr lang="en-US" sz="2400" dirty="0">
                <a:solidFill>
                  <a:schemeClr val="tx1"/>
                </a:solidFill>
                <a:latin typeface="Comic Sans MS" panose="030F0702030302020204" pitchFamily="66" charset="0"/>
              </a:rPr>
              <a:t>Standards Organization of Nigeria Act CAP S9 LFN 2004 which empowers the Agency to set Industrial quality standards in Nigeria.</a:t>
            </a:r>
          </a:p>
          <a:p>
            <a:r>
              <a:rPr lang="en-US" sz="2400" dirty="0" smtClean="0">
                <a:solidFill>
                  <a:schemeClr val="tx1"/>
                </a:solidFill>
                <a:latin typeface="Comic Sans MS" panose="030F0702030302020204" pitchFamily="66" charset="0"/>
              </a:rPr>
              <a:t>Nigerian </a:t>
            </a:r>
            <a:r>
              <a:rPr lang="en-US" sz="2400" dirty="0">
                <a:solidFill>
                  <a:schemeClr val="tx1"/>
                </a:solidFill>
                <a:latin typeface="Comic Sans MS" panose="030F0702030302020204" pitchFamily="66" charset="0"/>
              </a:rPr>
              <a:t>Biosafety Act </a:t>
            </a:r>
            <a:r>
              <a:rPr lang="en-US" sz="2400" dirty="0" smtClean="0">
                <a:solidFill>
                  <a:schemeClr val="tx1"/>
                </a:solidFill>
                <a:latin typeface="Comic Sans MS" panose="030F0702030302020204" pitchFamily="66" charset="0"/>
              </a:rPr>
              <a:t>2015</a:t>
            </a:r>
            <a:endParaRPr lang="en-US" sz="24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xmlns="" val="922452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6432" y="2225842"/>
            <a:ext cx="10864515" cy="3793958"/>
          </a:xfrm>
        </p:spPr>
        <p:txBody>
          <a:bodyPr>
            <a:noAutofit/>
          </a:bodyPr>
          <a:lstStyle/>
          <a:p>
            <a:pPr>
              <a:buFont typeface="Wingdings" panose="05000000000000000000" pitchFamily="2" charset="2"/>
              <a:buChar char="v"/>
            </a:pPr>
            <a:r>
              <a:rPr lang="en-US" sz="2600" dirty="0">
                <a:solidFill>
                  <a:schemeClr val="tx1"/>
                </a:solidFill>
                <a:latin typeface="Comic Sans MS" panose="030F0702030302020204" pitchFamily="66" charset="0"/>
              </a:rPr>
              <a:t>Nigeria is making steady progress on Feed Legislations to achieve International benchmarks for animal feed safety and human food safety. The Industry is being mobilized to embrace the FAO/IFIF Code of Practice for Good Animal Feeding and other Codex Standards on Traceability, Contaminants and HACCP. </a:t>
            </a:r>
            <a:endParaRPr lang="en-US" sz="2600" dirty="0" smtClean="0">
              <a:solidFill>
                <a:schemeClr val="tx1"/>
              </a:solidFill>
              <a:latin typeface="Comic Sans MS" panose="030F0702030302020204" pitchFamily="66" charset="0"/>
            </a:endParaRPr>
          </a:p>
          <a:p>
            <a:pPr>
              <a:buFont typeface="Wingdings" panose="05000000000000000000" pitchFamily="2" charset="2"/>
              <a:buChar char="v"/>
            </a:pPr>
            <a:r>
              <a:rPr lang="en-US" sz="2600" dirty="0" smtClean="0">
                <a:solidFill>
                  <a:schemeClr val="tx1"/>
                </a:solidFill>
                <a:latin typeface="Comic Sans MS" panose="030F0702030302020204" pitchFamily="66" charset="0"/>
              </a:rPr>
              <a:t>Nigeria </a:t>
            </a:r>
            <a:r>
              <a:rPr lang="en-US" sz="2600" dirty="0">
                <a:solidFill>
                  <a:schemeClr val="tx1"/>
                </a:solidFill>
                <a:latin typeface="Comic Sans MS" panose="030F0702030302020204" pitchFamily="66" charset="0"/>
              </a:rPr>
              <a:t>is a member of the International Feed Regulators Meeting (IFRM) where regulators and feed industry professionals from across the globe exchange their thoughts and discuss concrete ideas for providing  safe and affordable feed and food around the world</a:t>
            </a:r>
          </a:p>
        </p:txBody>
      </p:sp>
    </p:spTree>
    <p:extLst>
      <p:ext uri="{BB962C8B-B14F-4D97-AF65-F5344CB8AC3E}">
        <p14:creationId xmlns:p14="http://schemas.microsoft.com/office/powerpoint/2010/main" xmlns="" val="2163843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951384"/>
          </a:xfrm>
        </p:spPr>
        <p:txBody>
          <a:bodyPr/>
          <a:lstStyle/>
          <a:p>
            <a:r>
              <a:rPr lang="en-GB" dirty="0">
                <a:latin typeface="Comic Sans MS" panose="030F0702030302020204" pitchFamily="66" charset="0"/>
              </a:rPr>
              <a:t>CHALLENGES/ISSUES OF FEED REGULATION IN NIGERIA </a:t>
            </a:r>
            <a:r>
              <a:rPr lang="en-US" dirty="0"/>
              <a:t/>
            </a:r>
            <a:br>
              <a:rPr lang="en-US" dirty="0"/>
            </a:br>
            <a:endParaRPr lang="en-US" dirty="0"/>
          </a:p>
        </p:txBody>
      </p:sp>
      <p:sp>
        <p:nvSpPr>
          <p:cNvPr id="3" name="Content Placeholder 2"/>
          <p:cNvSpPr>
            <a:spLocks noGrp="1"/>
          </p:cNvSpPr>
          <p:nvPr>
            <p:ph idx="1"/>
          </p:nvPr>
        </p:nvSpPr>
        <p:spPr>
          <a:xfrm>
            <a:off x="1154954" y="2603500"/>
            <a:ext cx="9721593" cy="3416300"/>
          </a:xfrm>
        </p:spPr>
        <p:txBody>
          <a:bodyPr/>
          <a:lstStyle/>
          <a:p>
            <a:r>
              <a:rPr lang="en-GB" sz="2600" dirty="0">
                <a:solidFill>
                  <a:schemeClr val="tx1"/>
                </a:solidFill>
                <a:latin typeface="Comic Sans MS" panose="030F0702030302020204" pitchFamily="66" charset="0"/>
              </a:rPr>
              <a:t>Monitoring and </a:t>
            </a:r>
            <a:r>
              <a:rPr lang="en-GB" sz="2600" dirty="0" smtClean="0">
                <a:solidFill>
                  <a:schemeClr val="tx1"/>
                </a:solidFill>
                <a:latin typeface="Comic Sans MS" panose="030F0702030302020204" pitchFamily="66" charset="0"/>
              </a:rPr>
              <a:t>Enforcement </a:t>
            </a:r>
            <a:r>
              <a:rPr lang="en-GB" sz="2600" dirty="0">
                <a:solidFill>
                  <a:schemeClr val="tx1"/>
                </a:solidFill>
                <a:latin typeface="Comic Sans MS" panose="030F0702030302020204" pitchFamily="66" charset="0"/>
              </a:rPr>
              <a:t>of standards </a:t>
            </a:r>
            <a:endParaRPr lang="en-GB" sz="2600" dirty="0" smtClean="0">
              <a:solidFill>
                <a:schemeClr val="tx1"/>
              </a:solidFill>
              <a:latin typeface="Comic Sans MS" panose="030F0702030302020204" pitchFamily="66" charset="0"/>
            </a:endParaRPr>
          </a:p>
          <a:p>
            <a:r>
              <a:rPr lang="en-GB" sz="2600" dirty="0">
                <a:solidFill>
                  <a:schemeClr val="tx1"/>
                </a:solidFill>
                <a:latin typeface="Comic Sans MS" panose="030F0702030302020204" pitchFamily="66" charset="0"/>
              </a:rPr>
              <a:t>C</a:t>
            </a:r>
            <a:r>
              <a:rPr lang="en-GB" sz="2600" dirty="0" smtClean="0">
                <a:solidFill>
                  <a:schemeClr val="tx1"/>
                </a:solidFill>
                <a:latin typeface="Comic Sans MS" panose="030F0702030302020204" pitchFamily="66" charset="0"/>
              </a:rPr>
              <a:t>apacity </a:t>
            </a:r>
            <a:r>
              <a:rPr lang="en-GB" sz="2600" dirty="0">
                <a:solidFill>
                  <a:schemeClr val="tx1"/>
                </a:solidFill>
                <a:latin typeface="Comic Sans MS" panose="030F0702030302020204" pitchFamily="66" charset="0"/>
              </a:rPr>
              <a:t>for increased regulatory activities for feed and food safety </a:t>
            </a:r>
            <a:endParaRPr lang="en-GB" sz="2600" dirty="0" smtClean="0">
              <a:solidFill>
                <a:schemeClr val="tx1"/>
              </a:solidFill>
              <a:latin typeface="Comic Sans MS" panose="030F0702030302020204" pitchFamily="66" charset="0"/>
            </a:endParaRPr>
          </a:p>
          <a:p>
            <a:r>
              <a:rPr lang="en-GB" sz="2600" dirty="0">
                <a:solidFill>
                  <a:schemeClr val="tx1"/>
                </a:solidFill>
                <a:latin typeface="Comic Sans MS" panose="030F0702030302020204" pitchFamily="66" charset="0"/>
              </a:rPr>
              <a:t>Comprehensive Federal legislation for the feed Industry in Nigeria currently being considered may take time to </a:t>
            </a:r>
            <a:r>
              <a:rPr lang="en-GB" sz="2600" dirty="0" smtClean="0">
                <a:solidFill>
                  <a:schemeClr val="tx1"/>
                </a:solidFill>
                <a:latin typeface="Comic Sans MS" panose="030F0702030302020204" pitchFamily="66" charset="0"/>
              </a:rPr>
              <a:t>actualize</a:t>
            </a:r>
          </a:p>
          <a:p>
            <a:endParaRPr lang="en-US" dirty="0"/>
          </a:p>
        </p:txBody>
      </p:sp>
    </p:spTree>
    <p:extLst>
      <p:ext uri="{BB962C8B-B14F-4D97-AF65-F5344CB8AC3E}">
        <p14:creationId xmlns:p14="http://schemas.microsoft.com/office/powerpoint/2010/main" xmlns="" val="3425981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OBJECTIVES FEED REGULATION IN NIGERIA</a:t>
            </a:r>
            <a:endParaRPr lang="en-US" b="1" dirty="0">
              <a:latin typeface="Comic Sans MS" panose="030F0702030302020204" pitchFamily="66" charset="0"/>
            </a:endParaRPr>
          </a:p>
        </p:txBody>
      </p:sp>
      <p:sp>
        <p:nvSpPr>
          <p:cNvPr id="3" name="Content Placeholder 2"/>
          <p:cNvSpPr>
            <a:spLocks noGrp="1"/>
          </p:cNvSpPr>
          <p:nvPr>
            <p:ph idx="1"/>
          </p:nvPr>
        </p:nvSpPr>
        <p:spPr>
          <a:xfrm>
            <a:off x="409074" y="2310063"/>
            <a:ext cx="11417968" cy="4547937"/>
          </a:xfrm>
        </p:spPr>
        <p:txBody>
          <a:bodyPr>
            <a:normAutofit fontScale="77500" lnSpcReduction="20000"/>
          </a:bodyPr>
          <a:lstStyle/>
          <a:p>
            <a:pPr lvl="0"/>
            <a:r>
              <a:rPr lang="en-GB" sz="2600" dirty="0">
                <a:solidFill>
                  <a:schemeClr val="tx1"/>
                </a:solidFill>
                <a:latin typeface="Comic Sans MS" panose="030F0702030302020204" pitchFamily="66" charset="0"/>
              </a:rPr>
              <a:t>To deliver a wholesome feed for the various species of livestock, manufactured through best practices in compliance with international benchmarks that guarantee the safety of animal food products for human consumption, with environmental sustainability. </a:t>
            </a:r>
            <a:endParaRPr lang="en-US" sz="2600" dirty="0">
              <a:solidFill>
                <a:schemeClr val="tx1"/>
              </a:solidFill>
              <a:latin typeface="Comic Sans MS" panose="030F0702030302020204" pitchFamily="66" charset="0"/>
            </a:endParaRPr>
          </a:p>
          <a:p>
            <a:pPr lvl="0"/>
            <a:r>
              <a:rPr lang="en-GB" sz="2600" dirty="0" smtClean="0">
                <a:solidFill>
                  <a:schemeClr val="tx1"/>
                </a:solidFill>
                <a:latin typeface="Comic Sans MS" panose="030F0702030302020204" pitchFamily="66" charset="0"/>
              </a:rPr>
              <a:t>Use </a:t>
            </a:r>
            <a:r>
              <a:rPr lang="en-GB" sz="2600" dirty="0" err="1" smtClean="0">
                <a:solidFill>
                  <a:schemeClr val="tx1"/>
                </a:solidFill>
                <a:latin typeface="Comic Sans MS" panose="030F0702030302020204" pitchFamily="66" charset="0"/>
              </a:rPr>
              <a:t>ofLegislation</a:t>
            </a:r>
            <a:r>
              <a:rPr lang="en-GB" sz="2600" dirty="0" smtClean="0">
                <a:solidFill>
                  <a:schemeClr val="tx1"/>
                </a:solidFill>
                <a:latin typeface="Comic Sans MS" panose="030F0702030302020204" pitchFamily="66" charset="0"/>
              </a:rPr>
              <a:t> </a:t>
            </a:r>
            <a:r>
              <a:rPr lang="en-GB" sz="2600" dirty="0">
                <a:solidFill>
                  <a:schemeClr val="tx1"/>
                </a:solidFill>
                <a:latin typeface="Comic Sans MS" panose="030F0702030302020204" pitchFamily="66" charset="0"/>
              </a:rPr>
              <a:t>to drive and enforce established standards, while simultaneously embarking on Industry advocacy and capacity building for self regulation. </a:t>
            </a:r>
            <a:endParaRPr lang="en-US" sz="2600" dirty="0">
              <a:solidFill>
                <a:schemeClr val="tx1"/>
              </a:solidFill>
              <a:latin typeface="Comic Sans MS" panose="030F0702030302020204" pitchFamily="66" charset="0"/>
            </a:endParaRPr>
          </a:p>
          <a:p>
            <a:pPr lvl="0"/>
            <a:r>
              <a:rPr lang="en-GB" sz="2600" dirty="0">
                <a:solidFill>
                  <a:schemeClr val="tx1"/>
                </a:solidFill>
                <a:latin typeface="Comic Sans MS" panose="030F0702030302020204" pitchFamily="66" charset="0"/>
              </a:rPr>
              <a:t>The planned activities and the period are within the Federal Government of Nigeria’s First National Implementation Plan for NV 20-2020: Economic Transformation Blueprint. </a:t>
            </a:r>
            <a:endParaRPr lang="en-US" sz="2600" dirty="0">
              <a:solidFill>
                <a:schemeClr val="tx1"/>
              </a:solidFill>
              <a:latin typeface="Comic Sans MS" panose="030F0702030302020204" pitchFamily="66" charset="0"/>
            </a:endParaRPr>
          </a:p>
          <a:p>
            <a:pPr lvl="0"/>
            <a:r>
              <a:rPr lang="en-GB" sz="2600" dirty="0" smtClean="0">
                <a:solidFill>
                  <a:schemeClr val="tx1"/>
                </a:solidFill>
                <a:latin typeface="Comic Sans MS" panose="030F0702030302020204" pitchFamily="66" charset="0"/>
              </a:rPr>
              <a:t>Capacity </a:t>
            </a:r>
            <a:r>
              <a:rPr lang="en-GB" sz="2600" dirty="0">
                <a:solidFill>
                  <a:schemeClr val="tx1"/>
                </a:solidFill>
                <a:latin typeface="Comic Sans MS" panose="030F0702030302020204" pitchFamily="66" charset="0"/>
              </a:rPr>
              <a:t>building for </a:t>
            </a:r>
            <a:r>
              <a:rPr lang="en-GB" sz="2600" dirty="0" smtClean="0">
                <a:solidFill>
                  <a:schemeClr val="tx1"/>
                </a:solidFill>
                <a:latin typeface="Comic Sans MS" panose="030F0702030302020204" pitchFamily="66" charset="0"/>
              </a:rPr>
              <a:t>Feed millers </a:t>
            </a:r>
            <a:r>
              <a:rPr lang="en-GB" sz="2600" dirty="0">
                <a:solidFill>
                  <a:schemeClr val="tx1"/>
                </a:solidFill>
                <a:latin typeface="Comic Sans MS" panose="030F0702030302020204" pitchFamily="66" charset="0"/>
              </a:rPr>
              <a:t>on Regulatory control activities, Feed and Food Safety and Standards. This is to promote Good Manufacturing Practice (GMP) and self regulation by Operators. </a:t>
            </a:r>
            <a:endParaRPr lang="en-US" sz="2600" dirty="0">
              <a:solidFill>
                <a:schemeClr val="tx1"/>
              </a:solidFill>
              <a:latin typeface="Comic Sans MS" panose="030F0702030302020204" pitchFamily="66" charset="0"/>
            </a:endParaRPr>
          </a:p>
          <a:p>
            <a:pPr lvl="0"/>
            <a:r>
              <a:rPr lang="en-GB" sz="2600" dirty="0">
                <a:solidFill>
                  <a:schemeClr val="tx1"/>
                </a:solidFill>
                <a:latin typeface="Comic Sans MS" panose="030F0702030302020204" pitchFamily="66" charset="0"/>
              </a:rPr>
              <a:t>Advocacy for improved feed formulations that will reduce dust and manure phosphorus, thus minimize environmental pollution. </a:t>
            </a:r>
            <a:endParaRPr lang="en-US" sz="2600" dirty="0">
              <a:solidFill>
                <a:schemeClr val="tx1"/>
              </a:solidFill>
              <a:latin typeface="Comic Sans MS" panose="030F0702030302020204" pitchFamily="66" charset="0"/>
            </a:endParaRPr>
          </a:p>
          <a:p>
            <a:pPr lvl="0"/>
            <a:r>
              <a:rPr lang="en-GB" sz="2600" dirty="0">
                <a:solidFill>
                  <a:schemeClr val="tx1"/>
                </a:solidFill>
                <a:latin typeface="Comic Sans MS" panose="030F0702030302020204" pitchFamily="66" charset="0"/>
              </a:rPr>
              <a:t>Standardization of Feed Ingredients and process for the industry to minimize or eliminate Feed hazards </a:t>
            </a:r>
            <a:endParaRPr lang="en-US" sz="26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xmlns="" val="1253633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01565"/>
          </a:xfrm>
        </p:spPr>
        <p:txBody>
          <a:bodyPr>
            <a:normAutofit/>
          </a:bodyPr>
          <a:lstStyle/>
          <a:p>
            <a:r>
              <a:rPr lang="en-US" sz="3600" b="1" dirty="0" smtClean="0">
                <a:latin typeface="Comic Sans MS" panose="030F0702030302020204" pitchFamily="66" charset="0"/>
              </a:rPr>
              <a:t>INTRODUCTION-GLOBAL VS NIGERIAN OUT PUT.</a:t>
            </a:r>
            <a:endParaRPr lang="en-US" sz="3600" b="1" dirty="0">
              <a:latin typeface="Comic Sans MS" panose="030F0702030302020204" pitchFamily="66" charset="0"/>
            </a:endParaRPr>
          </a:p>
        </p:txBody>
      </p:sp>
      <p:sp>
        <p:nvSpPr>
          <p:cNvPr id="3" name="Content Placeholder 2"/>
          <p:cNvSpPr>
            <a:spLocks noGrp="1"/>
          </p:cNvSpPr>
          <p:nvPr>
            <p:ph idx="1"/>
          </p:nvPr>
        </p:nvSpPr>
        <p:spPr>
          <a:xfrm>
            <a:off x="1097280" y="2382253"/>
            <a:ext cx="10224436" cy="3874167"/>
          </a:xfrm>
        </p:spPr>
        <p:txBody>
          <a:bodyPr>
            <a:normAutofit/>
          </a:bodyPr>
          <a:lstStyle/>
          <a:p>
            <a:pPr marL="0" indent="0">
              <a:buNone/>
            </a:pPr>
            <a:r>
              <a:rPr lang="en-US" sz="2800" dirty="0">
                <a:solidFill>
                  <a:schemeClr val="tx1"/>
                </a:solidFill>
                <a:latin typeface="Comic Sans MS" panose="030F0702030302020204" pitchFamily="66" charset="0"/>
              </a:rPr>
              <a:t>According to International Feed Industry Federation (IFIF), of the one billion metric tonnes of feed produced globally</a:t>
            </a:r>
            <a:r>
              <a:rPr lang="en-US" sz="2800" dirty="0" smtClean="0">
                <a:solidFill>
                  <a:schemeClr val="tx1"/>
                </a:solidFill>
                <a:latin typeface="Comic Sans MS" panose="030F0702030302020204" pitchFamily="66" charset="0"/>
              </a:rPr>
              <a:t>, 4 </a:t>
            </a:r>
            <a:r>
              <a:rPr lang="en-US" sz="2800" dirty="0">
                <a:solidFill>
                  <a:schemeClr val="tx1"/>
                </a:solidFill>
                <a:latin typeface="Comic Sans MS" panose="030F0702030302020204" pitchFamily="66" charset="0"/>
              </a:rPr>
              <a:t>countries (China, EU, USA and Brazil ) produce over 60% of compound </a:t>
            </a:r>
            <a:r>
              <a:rPr lang="en-US" sz="2800" dirty="0" smtClean="0">
                <a:solidFill>
                  <a:schemeClr val="tx1"/>
                </a:solidFill>
                <a:latin typeface="Comic Sans MS" panose="030F0702030302020204" pitchFamily="66" charset="0"/>
              </a:rPr>
              <a:t>feed. </a:t>
            </a:r>
          </a:p>
          <a:p>
            <a:pPr marL="0" indent="0">
              <a:buNone/>
            </a:pPr>
            <a:r>
              <a:rPr lang="en-US" sz="2800" dirty="0" smtClean="0">
                <a:solidFill>
                  <a:schemeClr val="tx1"/>
                </a:solidFill>
                <a:latin typeface="Comic Sans MS" panose="030F0702030302020204" pitchFamily="66" charset="0"/>
              </a:rPr>
              <a:t>In </a:t>
            </a:r>
            <a:r>
              <a:rPr lang="en-US" sz="2800" dirty="0">
                <a:solidFill>
                  <a:schemeClr val="tx1"/>
                </a:solidFill>
                <a:latin typeface="Comic Sans MS" panose="030F0702030302020204" pitchFamily="66" charset="0"/>
              </a:rPr>
              <a:t>the </a:t>
            </a:r>
            <a:r>
              <a:rPr lang="en-US" sz="2800" dirty="0" err="1">
                <a:solidFill>
                  <a:schemeClr val="tx1"/>
                </a:solidFill>
                <a:latin typeface="Comic Sans MS" panose="030F0702030302020204" pitchFamily="66" charset="0"/>
              </a:rPr>
              <a:t>Alltech</a:t>
            </a:r>
            <a:r>
              <a:rPr lang="en-US" sz="2800" dirty="0">
                <a:solidFill>
                  <a:schemeClr val="tx1"/>
                </a:solidFill>
                <a:latin typeface="Comic Sans MS" panose="030F0702030302020204" pitchFamily="66" charset="0"/>
              </a:rPr>
              <a:t> global feed survey of 131 countries, for 2016, Nigeria ranks 40 from a position of 52 in 2013 with an estimated output of 3.8 million metric tonnes per annum.</a:t>
            </a:r>
            <a:r>
              <a:rPr lang="en-US" sz="2600" dirty="0">
                <a:solidFill>
                  <a:schemeClr val="tx1"/>
                </a:solidFill>
                <a:latin typeface="Comic Sans MS" panose="030F0702030302020204" pitchFamily="66" charset="0"/>
              </a:rPr>
              <a:t> </a:t>
            </a:r>
            <a:endParaRPr lang="en-US" sz="2600" dirty="0" smtClean="0">
              <a:solidFill>
                <a:schemeClr val="tx1"/>
              </a:solidFill>
              <a:latin typeface="Comic Sans MS" panose="030F0702030302020204" pitchFamily="66" charset="0"/>
            </a:endParaRPr>
          </a:p>
          <a:p>
            <a:endParaRPr lang="en-US" dirty="0"/>
          </a:p>
        </p:txBody>
      </p:sp>
    </p:spTree>
    <p:extLst>
      <p:ext uri="{BB962C8B-B14F-4D97-AF65-F5344CB8AC3E}">
        <p14:creationId xmlns:p14="http://schemas.microsoft.com/office/powerpoint/2010/main" xmlns="" val="289073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9336583" cy="1119826"/>
          </a:xfrm>
        </p:spPr>
        <p:txBody>
          <a:bodyPr/>
          <a:lstStyle/>
          <a:p>
            <a:r>
              <a:rPr lang="en-US" b="1" dirty="0">
                <a:latin typeface="Comic Sans MS" panose="030F0702030302020204" pitchFamily="66" charset="0"/>
              </a:rPr>
              <a:t>GUIDELINES FOR SAFE AND QUALITY FEED PRODUCTION</a:t>
            </a:r>
            <a:r>
              <a:rPr lang="en-US" dirty="0"/>
              <a:t/>
            </a:r>
            <a:br>
              <a:rPr lang="en-US" dirty="0"/>
            </a:br>
            <a:endParaRPr lang="en-US" dirty="0"/>
          </a:p>
        </p:txBody>
      </p:sp>
      <p:sp>
        <p:nvSpPr>
          <p:cNvPr id="3" name="Content Placeholder 2"/>
          <p:cNvSpPr>
            <a:spLocks noGrp="1"/>
          </p:cNvSpPr>
          <p:nvPr>
            <p:ph idx="1"/>
          </p:nvPr>
        </p:nvSpPr>
        <p:spPr>
          <a:xfrm>
            <a:off x="1154954" y="2603500"/>
            <a:ext cx="9998320" cy="3416300"/>
          </a:xfrm>
        </p:spPr>
        <p:txBody>
          <a:bodyPr>
            <a:normAutofit/>
          </a:bodyPr>
          <a:lstStyle/>
          <a:p>
            <a:pPr marL="0" indent="0">
              <a:buNone/>
            </a:pPr>
            <a:r>
              <a:rPr lang="en-US" sz="2600" dirty="0">
                <a:solidFill>
                  <a:schemeClr val="tx1"/>
                </a:solidFill>
                <a:latin typeface="Comic Sans MS" panose="030F0702030302020204" pitchFamily="66" charset="0"/>
              </a:rPr>
              <a:t>A comprehensive feed quality assurance program should manage the materials (ingredients and supplies), equipment, personnel and procedures to efficiently deliver a safe </a:t>
            </a:r>
            <a:r>
              <a:rPr lang="en-US" sz="2600" dirty="0" smtClean="0">
                <a:solidFill>
                  <a:schemeClr val="tx1"/>
                </a:solidFill>
                <a:latin typeface="Comic Sans MS" panose="030F0702030302020204" pitchFamily="66" charset="0"/>
              </a:rPr>
              <a:t>feed </a:t>
            </a:r>
            <a:r>
              <a:rPr lang="en-US" sz="2600" dirty="0">
                <a:solidFill>
                  <a:schemeClr val="tx1"/>
                </a:solidFill>
                <a:latin typeface="Comic Sans MS" panose="030F0702030302020204" pitchFamily="66" charset="0"/>
              </a:rPr>
              <a:t>that consistently contain the formulated nutrients to optimize the production of meat, milk and </a:t>
            </a:r>
            <a:r>
              <a:rPr lang="en-US" sz="2600" dirty="0" smtClean="0">
                <a:solidFill>
                  <a:schemeClr val="tx1"/>
                </a:solidFill>
                <a:latin typeface="Comic Sans MS" panose="030F0702030302020204" pitchFamily="66" charset="0"/>
              </a:rPr>
              <a:t>eggs.</a:t>
            </a:r>
            <a:endParaRPr lang="en-US" sz="26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xmlns="" val="542265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latin typeface="Comic Sans MS" panose="030F0702030302020204" pitchFamily="66" charset="0"/>
              </a:rPr>
              <a:t>1. Hazard Risk Assessment</a:t>
            </a:r>
            <a:endParaRPr lang="en-US" b="1" dirty="0">
              <a:latin typeface="Comic Sans MS" panose="030F0702030302020204" pitchFamily="66" charset="0"/>
            </a:endParaRPr>
          </a:p>
        </p:txBody>
      </p:sp>
      <p:sp>
        <p:nvSpPr>
          <p:cNvPr id="3" name="Content Placeholder 2"/>
          <p:cNvSpPr>
            <a:spLocks noGrp="1"/>
          </p:cNvSpPr>
          <p:nvPr>
            <p:ph idx="1"/>
          </p:nvPr>
        </p:nvSpPr>
        <p:spPr>
          <a:xfrm>
            <a:off x="1154954" y="2603499"/>
            <a:ext cx="10467551" cy="3929647"/>
          </a:xfrm>
        </p:spPr>
        <p:txBody>
          <a:bodyPr>
            <a:normAutofit fontScale="92500" lnSpcReduction="10000"/>
          </a:bodyPr>
          <a:lstStyle/>
          <a:p>
            <a:pPr marL="0" indent="0">
              <a:buNone/>
            </a:pPr>
            <a:r>
              <a:rPr lang="en-AU" sz="2400" dirty="0">
                <a:solidFill>
                  <a:schemeClr val="tx1"/>
                </a:solidFill>
                <a:latin typeface="Comic Sans MS" panose="030F0702030302020204" pitchFamily="66" charset="0"/>
              </a:rPr>
              <a:t>The hazard risk assessment plan must utilise HACCP principles, these being: </a:t>
            </a:r>
            <a:endParaRPr lang="en-US" sz="2400" dirty="0">
              <a:solidFill>
                <a:schemeClr val="tx1"/>
              </a:solidFill>
              <a:latin typeface="Comic Sans MS" panose="030F0702030302020204" pitchFamily="66" charset="0"/>
            </a:endParaRPr>
          </a:p>
          <a:p>
            <a:pPr lvl="0"/>
            <a:r>
              <a:rPr lang="en-US" sz="2400" dirty="0">
                <a:solidFill>
                  <a:schemeClr val="tx1"/>
                </a:solidFill>
                <a:latin typeface="Comic Sans MS" panose="030F0702030302020204" pitchFamily="66" charset="0"/>
              </a:rPr>
              <a:t>List all potential hazards associated with each step, conduct a hazard analysis and consider measures to control hazards;</a:t>
            </a:r>
          </a:p>
          <a:p>
            <a:pPr lvl="0"/>
            <a:r>
              <a:rPr lang="en-US" sz="2400" dirty="0">
                <a:solidFill>
                  <a:schemeClr val="tx1"/>
                </a:solidFill>
                <a:latin typeface="Comic Sans MS" panose="030F0702030302020204" pitchFamily="66" charset="0"/>
              </a:rPr>
              <a:t>Determine critical control points (CCP);</a:t>
            </a:r>
          </a:p>
          <a:p>
            <a:pPr lvl="0"/>
            <a:r>
              <a:rPr lang="en-US" sz="2400" dirty="0">
                <a:solidFill>
                  <a:schemeClr val="tx1"/>
                </a:solidFill>
                <a:latin typeface="Comic Sans MS" panose="030F0702030302020204" pitchFamily="66" charset="0"/>
              </a:rPr>
              <a:t>Establish critical limits for each CCP;</a:t>
            </a:r>
          </a:p>
          <a:p>
            <a:pPr lvl="0"/>
            <a:r>
              <a:rPr lang="en-US" sz="2400" dirty="0">
                <a:solidFill>
                  <a:schemeClr val="tx1"/>
                </a:solidFill>
                <a:latin typeface="Comic Sans MS" panose="030F0702030302020204" pitchFamily="66" charset="0"/>
              </a:rPr>
              <a:t>Establish a monitoring system for each CCP;</a:t>
            </a:r>
          </a:p>
          <a:p>
            <a:pPr lvl="0"/>
            <a:r>
              <a:rPr lang="en-US" sz="2400" dirty="0">
                <a:solidFill>
                  <a:schemeClr val="tx1"/>
                </a:solidFill>
                <a:latin typeface="Comic Sans MS" panose="030F0702030302020204" pitchFamily="66" charset="0"/>
              </a:rPr>
              <a:t>Establish corrective action plans for deviations that may occur at CCPs;</a:t>
            </a:r>
          </a:p>
          <a:p>
            <a:pPr lvl="0"/>
            <a:r>
              <a:rPr lang="en-US" sz="2400" dirty="0">
                <a:solidFill>
                  <a:schemeClr val="tx1"/>
                </a:solidFill>
                <a:latin typeface="Comic Sans MS" panose="030F0702030302020204" pitchFamily="66" charset="0"/>
              </a:rPr>
              <a:t>Establish verification procedures;</a:t>
            </a:r>
          </a:p>
          <a:p>
            <a:pPr lvl="0"/>
            <a:r>
              <a:rPr lang="en-US" sz="2400" dirty="0">
                <a:solidFill>
                  <a:schemeClr val="tx1"/>
                </a:solidFill>
                <a:latin typeface="Comic Sans MS" panose="030F0702030302020204" pitchFamily="66" charset="0"/>
              </a:rPr>
              <a:t>Establish record keeping and documentation.</a:t>
            </a:r>
          </a:p>
          <a:p>
            <a:endParaRPr lang="en-US" b="1" dirty="0"/>
          </a:p>
        </p:txBody>
      </p:sp>
    </p:spTree>
    <p:extLst>
      <p:ext uri="{BB962C8B-B14F-4D97-AF65-F5344CB8AC3E}">
        <p14:creationId xmlns:p14="http://schemas.microsoft.com/office/powerpoint/2010/main" xmlns="" val="3537330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itchFamily="66" charset="0"/>
              </a:rPr>
              <a:t>Hazard Analysis and Critical Control Points </a:t>
            </a:r>
            <a:endParaRPr lang="en-US" dirty="0">
              <a:latin typeface="Comic Sans MS" pitchFamily="66" charset="0"/>
            </a:endParaRPr>
          </a:p>
        </p:txBody>
      </p:sp>
      <p:sp>
        <p:nvSpPr>
          <p:cNvPr id="3" name="Content Placeholder 2"/>
          <p:cNvSpPr>
            <a:spLocks noGrp="1"/>
          </p:cNvSpPr>
          <p:nvPr>
            <p:ph idx="1"/>
          </p:nvPr>
        </p:nvSpPr>
        <p:spPr>
          <a:xfrm>
            <a:off x="1143803" y="2781918"/>
            <a:ext cx="10467551" cy="3929647"/>
          </a:xfrm>
        </p:spPr>
        <p:txBody>
          <a:bodyPr>
            <a:normAutofit/>
          </a:bodyPr>
          <a:lstStyle/>
          <a:p>
            <a:pPr>
              <a:buFont typeface="Arial" pitchFamily="34" charset="0"/>
              <a:buChar char="•"/>
            </a:pPr>
            <a:r>
              <a:rPr lang="en-US" sz="2400" dirty="0" smtClean="0">
                <a:latin typeface="Comic Sans MS" pitchFamily="66" charset="0"/>
              </a:rPr>
              <a:t>HACCP is a science based system for identification, evaluation and control of hazards involved in the production of feeds and foods;</a:t>
            </a:r>
          </a:p>
          <a:p>
            <a:pPr>
              <a:buFont typeface="Arial" pitchFamily="34" charset="0"/>
              <a:buChar char="•"/>
            </a:pPr>
            <a:r>
              <a:rPr lang="en-US" sz="2400" dirty="0" smtClean="0">
                <a:latin typeface="Comic Sans MS" pitchFamily="66" charset="0"/>
              </a:rPr>
              <a:t>The HACCP system is meant to ensure that food and feed products are not a risk to the animal and human health.</a:t>
            </a:r>
          </a:p>
          <a:p>
            <a:pPr>
              <a:buFont typeface="Arial" pitchFamily="34" charset="0"/>
              <a:buChar char="•"/>
            </a:pPr>
            <a:r>
              <a:rPr lang="en-US" sz="2400" dirty="0" smtClean="0">
                <a:latin typeface="Comic Sans MS" pitchFamily="66" charset="0"/>
              </a:rPr>
              <a:t>Note that identification of hazards and Analysis is a scientific procedure</a:t>
            </a:r>
          </a:p>
          <a:p>
            <a:pPr>
              <a:buFont typeface="Arial" pitchFamily="34" charset="0"/>
              <a:buChar char="•"/>
            </a:pPr>
            <a:r>
              <a:rPr lang="en-US" sz="2400" dirty="0" smtClean="0">
                <a:latin typeface="Comic Sans MS" pitchFamily="66" charset="0"/>
              </a:rPr>
              <a:t>While management of critical control points are operational procedure</a:t>
            </a:r>
          </a:p>
          <a:p>
            <a:pPr>
              <a:buNone/>
            </a:pPr>
            <a:endParaRPr lang="en-US" sz="2400" dirty="0">
              <a:latin typeface="Comic Sans MS" pitchFamily="66" charset="0"/>
            </a:endParaRPr>
          </a:p>
        </p:txBody>
      </p:sp>
    </p:spTree>
    <p:extLst>
      <p:ext uri="{BB962C8B-B14F-4D97-AF65-F5344CB8AC3E}">
        <p14:creationId xmlns:p14="http://schemas.microsoft.com/office/powerpoint/2010/main" xmlns="" val="35373307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itchFamily="66" charset="0"/>
              </a:rPr>
              <a:t>Hazards associated with animal feed</a:t>
            </a:r>
            <a:r>
              <a:rPr lang="en-US" dirty="0" smtClean="0">
                <a:latin typeface="Comic Sans MS" pitchFamily="66" charset="0"/>
              </a:rPr>
              <a:t/>
            </a:r>
            <a:br>
              <a:rPr lang="en-US" dirty="0" smtClean="0">
                <a:latin typeface="Comic Sans MS" pitchFamily="66" charset="0"/>
              </a:rPr>
            </a:b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Introduction of hazards could be :</a:t>
            </a:r>
            <a:br>
              <a:rPr lang="en-US" dirty="0" smtClean="0">
                <a:latin typeface="Comic Sans MS" pitchFamily="66" charset="0"/>
              </a:rPr>
            </a:br>
            <a:r>
              <a:rPr lang="en-US" dirty="0" smtClean="0">
                <a:latin typeface="Comic Sans MS" pitchFamily="66" charset="0"/>
              </a:rPr>
              <a:t>. With source of materials;</a:t>
            </a:r>
            <a:br>
              <a:rPr lang="en-US" dirty="0" smtClean="0">
                <a:latin typeface="Comic Sans MS" pitchFamily="66" charset="0"/>
              </a:rPr>
            </a:br>
            <a:r>
              <a:rPr lang="en-US" dirty="0" smtClean="0">
                <a:latin typeface="Comic Sans MS" pitchFamily="66" charset="0"/>
              </a:rPr>
              <a:t>. Via carryover</a:t>
            </a:r>
            <a:br>
              <a:rPr lang="en-US" dirty="0" smtClean="0">
                <a:latin typeface="Comic Sans MS" pitchFamily="66" charset="0"/>
              </a:rPr>
            </a:br>
            <a:r>
              <a:rPr lang="en-US" dirty="0" smtClean="0">
                <a:latin typeface="Comic Sans MS" pitchFamily="66" charset="0"/>
              </a:rPr>
              <a:t>. Contamination of products</a:t>
            </a:r>
            <a:br>
              <a:rPr lang="en-US" dirty="0" smtClean="0">
                <a:latin typeface="Comic Sans MS" pitchFamily="66" charset="0"/>
              </a:rPr>
            </a:br>
            <a:r>
              <a:rPr lang="en-US" dirty="0" smtClean="0">
                <a:latin typeface="Comic Sans MS" pitchFamily="66" charset="0"/>
              </a:rPr>
              <a:t>- During production and processing </a:t>
            </a:r>
            <a:br>
              <a:rPr lang="en-US" dirty="0" smtClean="0">
                <a:latin typeface="Comic Sans MS" pitchFamily="66" charset="0"/>
              </a:rPr>
            </a:br>
            <a:r>
              <a:rPr lang="en-US" dirty="0" smtClean="0">
                <a:latin typeface="Comic Sans MS" pitchFamily="66" charset="0"/>
              </a:rPr>
              <a:t>- Handling </a:t>
            </a:r>
            <a:br>
              <a:rPr lang="en-US" dirty="0" smtClean="0">
                <a:latin typeface="Comic Sans MS" pitchFamily="66" charset="0"/>
              </a:rPr>
            </a:br>
            <a:r>
              <a:rPr lang="en-US" dirty="0" smtClean="0">
                <a:latin typeface="Comic Sans MS" pitchFamily="66" charset="0"/>
              </a:rPr>
              <a:t>- Storage</a:t>
            </a:r>
            <a:br>
              <a:rPr lang="en-US" dirty="0" smtClean="0">
                <a:latin typeface="Comic Sans MS" pitchFamily="66" charset="0"/>
              </a:rPr>
            </a:br>
            <a:r>
              <a:rPr lang="en-US" dirty="0" smtClean="0">
                <a:latin typeface="Comic Sans MS" pitchFamily="66" charset="0"/>
              </a:rPr>
              <a:t>- Transportation</a:t>
            </a:r>
            <a:br>
              <a:rPr lang="en-US" dirty="0" smtClean="0">
                <a:latin typeface="Comic Sans MS" pitchFamily="66" charset="0"/>
              </a:rPr>
            </a:br>
            <a:r>
              <a:rPr lang="en-US" dirty="0" smtClean="0">
                <a:latin typeface="Comic Sans MS" pitchFamily="66" charset="0"/>
              </a:rPr>
              <a:t>- Use</a:t>
            </a:r>
            <a:br>
              <a:rPr lang="en-US" dirty="0" smtClean="0">
                <a:latin typeface="Comic Sans MS" pitchFamily="66" charset="0"/>
              </a:rPr>
            </a:br>
            <a:r>
              <a:rPr lang="en-US" dirty="0" smtClean="0">
                <a:latin typeface="Comic Sans MS" pitchFamily="66" charset="0"/>
              </a:rPr>
              <a:t>. Accidental or deliberate human intervention (e.g. fraud, bioterrorism</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Chemical Hazards</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r>
              <a:rPr lang="en-US" sz="3200" dirty="0" smtClean="0">
                <a:solidFill>
                  <a:schemeClr val="tx1"/>
                </a:solidFill>
                <a:latin typeface="Comic Sans MS" pitchFamily="66" charset="0"/>
              </a:rPr>
              <a:t>Chemical hazards</a:t>
            </a:r>
          </a:p>
          <a:p>
            <a:endParaRPr lang="en-US" dirty="0" smtClean="0">
              <a:solidFill>
                <a:schemeClr val="tx1"/>
              </a:solidFill>
              <a:latin typeface="Comic Sans MS" pitchFamily="66" charset="0"/>
            </a:endParaRPr>
          </a:p>
          <a:p>
            <a:pPr marL="457200" indent="-457200">
              <a:buFont typeface="Wingdings" pitchFamily="2" charset="2"/>
              <a:buChar char="§"/>
            </a:pPr>
            <a:r>
              <a:rPr lang="en-US" dirty="0" smtClean="0">
                <a:solidFill>
                  <a:schemeClr val="tx1"/>
                </a:solidFill>
                <a:latin typeface="Comic Sans MS" pitchFamily="66" charset="0"/>
              </a:rPr>
              <a:t>Dioxins</a:t>
            </a:r>
          </a:p>
          <a:p>
            <a:r>
              <a:rPr lang="en-US" dirty="0" smtClean="0">
                <a:solidFill>
                  <a:schemeClr val="tx1"/>
                </a:solidFill>
                <a:latin typeface="Comic Sans MS" pitchFamily="66" charset="0"/>
              </a:rPr>
              <a:t>-Generic term used </a:t>
            </a:r>
            <a:r>
              <a:rPr lang="en-US" dirty="0" err="1" smtClean="0">
                <a:solidFill>
                  <a:schemeClr val="tx1"/>
                </a:solidFill>
                <a:latin typeface="Comic Sans MS" pitchFamily="66" charset="0"/>
              </a:rPr>
              <a:t>for;Polychlhlorinated</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dibenzo</a:t>
            </a:r>
            <a:r>
              <a:rPr lang="en-US" dirty="0" smtClean="0">
                <a:solidFill>
                  <a:schemeClr val="tx1"/>
                </a:solidFill>
                <a:latin typeface="Comic Sans MS" pitchFamily="66" charset="0"/>
              </a:rPr>
              <a:t>-p-dioxins– PCDDs and </a:t>
            </a:r>
            <a:r>
              <a:rPr lang="en-US" dirty="0" err="1" smtClean="0">
                <a:solidFill>
                  <a:schemeClr val="tx1"/>
                </a:solidFill>
                <a:latin typeface="Comic Sans MS" pitchFamily="66" charset="0"/>
              </a:rPr>
              <a:t>Dibenzofurans</a:t>
            </a:r>
            <a:endParaRPr lang="en-US" dirty="0" smtClean="0">
              <a:solidFill>
                <a:schemeClr val="tx1"/>
              </a:solidFill>
              <a:latin typeface="Comic Sans MS" pitchFamily="66" charset="0"/>
            </a:endParaRPr>
          </a:p>
          <a:p>
            <a:pPr marL="457200" indent="-457200">
              <a:buFont typeface="Wingdings" pitchFamily="2" charset="2"/>
              <a:buChar char="§"/>
            </a:pPr>
            <a:r>
              <a:rPr lang="en-US" dirty="0" smtClean="0">
                <a:latin typeface="Comic Sans MS" pitchFamily="66" charset="0"/>
              </a:rPr>
              <a:t>Mycotoxins</a:t>
            </a:r>
          </a:p>
          <a:p>
            <a:pPr marL="457200" indent="-457200">
              <a:buFont typeface="Wingdings" pitchFamily="2" charset="2"/>
              <a:buChar char="§"/>
            </a:pPr>
            <a:r>
              <a:rPr lang="en-US" dirty="0" err="1" smtClean="0">
                <a:latin typeface="Comic Sans MS" pitchFamily="66" charset="0"/>
              </a:rPr>
              <a:t>Arsenic,Cadmium</a:t>
            </a:r>
            <a:r>
              <a:rPr lang="en-US" dirty="0" smtClean="0">
                <a:latin typeface="Comic Sans MS" pitchFamily="66" charset="0"/>
              </a:rPr>
              <a:t>, </a:t>
            </a:r>
            <a:r>
              <a:rPr lang="en-US" dirty="0" err="1" smtClean="0">
                <a:latin typeface="Comic Sans MS" pitchFamily="66" charset="0"/>
              </a:rPr>
              <a:t>Mecury,Lead</a:t>
            </a:r>
            <a:endParaRPr lang="en-US" dirty="0" smtClean="0">
              <a:latin typeface="Comic Sans MS" pitchFamily="66" charset="0"/>
            </a:endParaRPr>
          </a:p>
          <a:p>
            <a:pPr marL="457200" indent="-457200">
              <a:buFont typeface="Wingdings" pitchFamily="2" charset="2"/>
              <a:buChar char="§"/>
            </a:pPr>
            <a:r>
              <a:rPr lang="en-US" dirty="0" smtClean="0">
                <a:latin typeface="Comic Sans MS" pitchFamily="66" charset="0"/>
              </a:rPr>
              <a:t>Pesticides</a:t>
            </a:r>
          </a:p>
          <a:p>
            <a:pPr marL="457200" indent="-457200">
              <a:buFont typeface="Wingdings" pitchFamily="2" charset="2"/>
              <a:buChar char="§"/>
            </a:pP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Chemical Hazards </a:t>
            </a:r>
            <a:r>
              <a:rPr lang="en-US" dirty="0" err="1" smtClean="0">
                <a:latin typeface="Comic Sans MS" pitchFamily="66" charset="0"/>
              </a:rPr>
              <a:t>contd</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solidFill>
                  <a:schemeClr val="tx1"/>
                </a:solidFill>
                <a:latin typeface="Comic Sans MS" pitchFamily="66" charset="0"/>
              </a:rPr>
              <a:t>Veterinary drugs residues</a:t>
            </a:r>
          </a:p>
          <a:p>
            <a:pPr marL="457200" indent="-457200">
              <a:buFontTx/>
              <a:buChar char="-"/>
            </a:pPr>
            <a:r>
              <a:rPr lang="en-US" dirty="0" smtClean="0">
                <a:solidFill>
                  <a:schemeClr val="tx1"/>
                </a:solidFill>
                <a:latin typeface="Comic Sans MS" pitchFamily="66" charset="0"/>
              </a:rPr>
              <a:t>Cross contamination;</a:t>
            </a:r>
          </a:p>
          <a:p>
            <a:pPr marL="457200" indent="-457200">
              <a:buFontTx/>
              <a:buChar char="-"/>
            </a:pPr>
            <a:r>
              <a:rPr lang="en-US" dirty="0" smtClean="0">
                <a:solidFill>
                  <a:schemeClr val="tx1"/>
                </a:solidFill>
                <a:latin typeface="Comic Sans MS" pitchFamily="66" charset="0"/>
              </a:rPr>
              <a:t>Use of waste of milk from cows previously treated with antibiotics;</a:t>
            </a:r>
          </a:p>
          <a:p>
            <a:pPr marL="457200" indent="-457200">
              <a:buFontTx/>
              <a:buChar char="-"/>
            </a:pPr>
            <a:r>
              <a:rPr lang="en-US" dirty="0" smtClean="0">
                <a:solidFill>
                  <a:schemeClr val="tx1"/>
                </a:solidFill>
                <a:latin typeface="Comic Sans MS" pitchFamily="66" charset="0"/>
              </a:rPr>
              <a:t>Offal from antibiotic-treated culture fish fed to other aquaculture fish;</a:t>
            </a:r>
          </a:p>
          <a:p>
            <a:pPr marL="457200" indent="-457200">
              <a:buFontTx/>
              <a:buChar char="-"/>
            </a:pPr>
            <a:r>
              <a:rPr lang="en-US" dirty="0" smtClean="0">
                <a:solidFill>
                  <a:schemeClr val="tx1"/>
                </a:solidFill>
                <a:latin typeface="Comic Sans MS" pitchFamily="66" charset="0"/>
              </a:rPr>
              <a:t>Use of antibiotics in fermentation processes for </a:t>
            </a:r>
            <a:r>
              <a:rPr lang="en-US" dirty="0" err="1" smtClean="0">
                <a:solidFill>
                  <a:schemeClr val="tx1"/>
                </a:solidFill>
                <a:latin typeface="Comic Sans MS" pitchFamily="66" charset="0"/>
              </a:rPr>
              <a:t>biofuel</a:t>
            </a:r>
            <a:r>
              <a:rPr lang="en-US" dirty="0" smtClean="0">
                <a:solidFill>
                  <a:schemeClr val="tx1"/>
                </a:solidFill>
                <a:latin typeface="Comic Sans MS" pitchFamily="66" charset="0"/>
              </a:rPr>
              <a:t> production.</a:t>
            </a:r>
          </a:p>
          <a:p>
            <a:pPr marL="457200" indent="-457200">
              <a:buFontTx/>
              <a:buChar char="-"/>
            </a:pPr>
            <a:r>
              <a:rPr lang="en-US" dirty="0" smtClean="0">
                <a:solidFill>
                  <a:schemeClr val="tx1"/>
                </a:solidFill>
                <a:latin typeface="Comic Sans MS" pitchFamily="66" charset="0"/>
              </a:rPr>
              <a:t>During the pre-market risk assessments of antibiotics and veterinary drugs, the potential transfer to edible tissues is considered.</a:t>
            </a:r>
          </a:p>
          <a:p>
            <a:pPr marL="457200" indent="-457200">
              <a:buFont typeface="Wingdings" pitchFamily="2" charset="2"/>
              <a:buChar char="§"/>
            </a:pPr>
            <a:endParaRPr lang="en-US" dirty="0" smtClean="0">
              <a:latin typeface="Comic Sans MS" pitchFamily="66" charset="0"/>
            </a:endParaRPr>
          </a:p>
          <a:p>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Biological Hazards</a:t>
            </a:r>
            <a:endParaRPr lang="en-US" dirty="0">
              <a:latin typeface="Comic Sans MS" pitchFamily="66" charset="0"/>
            </a:endParaRPr>
          </a:p>
        </p:txBody>
      </p:sp>
      <p:sp>
        <p:nvSpPr>
          <p:cNvPr id="3" name="Content Placeholder 2"/>
          <p:cNvSpPr>
            <a:spLocks noGrp="1"/>
          </p:cNvSpPr>
          <p:nvPr>
            <p:ph idx="1"/>
          </p:nvPr>
        </p:nvSpPr>
        <p:spPr/>
        <p:txBody>
          <a:bodyPr>
            <a:normAutofit fontScale="25000" lnSpcReduction="20000"/>
          </a:bodyPr>
          <a:lstStyle/>
          <a:p>
            <a:pPr>
              <a:buNone/>
            </a:pPr>
            <a:endParaRPr lang="en-US" sz="2000" dirty="0" smtClean="0"/>
          </a:p>
          <a:p>
            <a:r>
              <a:rPr lang="en-US" sz="7200" dirty="0" smtClean="0">
                <a:latin typeface="Comic Sans MS" pitchFamily="66" charset="0"/>
              </a:rPr>
              <a:t>Salmonella </a:t>
            </a:r>
          </a:p>
          <a:p>
            <a:r>
              <a:rPr lang="en-US" sz="7200" dirty="0" smtClean="0">
                <a:latin typeface="Comic Sans MS" pitchFamily="66" charset="0"/>
              </a:rPr>
              <a:t>Feed contamination during pre-harvest, harvest and post harvest</a:t>
            </a:r>
          </a:p>
          <a:p>
            <a:r>
              <a:rPr lang="en-US" sz="7200" dirty="0" smtClean="0">
                <a:latin typeface="Comic Sans MS" pitchFamily="66" charset="0"/>
              </a:rPr>
              <a:t>Pre-harvest – from raw ingredients, soil, irrigation, water or manure; </a:t>
            </a:r>
          </a:p>
          <a:p>
            <a:r>
              <a:rPr lang="en-US" sz="7200" dirty="0" smtClean="0">
                <a:latin typeface="Comic Sans MS" pitchFamily="66" charset="0"/>
              </a:rPr>
              <a:t>Harvest and post harvest</a:t>
            </a:r>
          </a:p>
          <a:p>
            <a:r>
              <a:rPr lang="en-US" sz="7200" dirty="0" smtClean="0">
                <a:latin typeface="Comic Sans MS" pitchFamily="66" charset="0"/>
              </a:rPr>
              <a:t>. During manufacturing and processing as contamination and cross</a:t>
            </a:r>
          </a:p>
          <a:p>
            <a:r>
              <a:rPr lang="en-US" sz="7200" dirty="0" smtClean="0">
                <a:latin typeface="Comic Sans MS" pitchFamily="66" charset="0"/>
              </a:rPr>
              <a:t> contamination;</a:t>
            </a:r>
          </a:p>
          <a:p>
            <a:r>
              <a:rPr lang="en-US" sz="7200" dirty="0" smtClean="0">
                <a:latin typeface="Comic Sans MS" pitchFamily="66" charset="0"/>
              </a:rPr>
              <a:t>. Due to poorly cleaned or unclean trucks;</a:t>
            </a:r>
          </a:p>
          <a:p>
            <a:r>
              <a:rPr lang="en-US" sz="7200" dirty="0" smtClean="0">
                <a:latin typeface="Comic Sans MS" pitchFamily="66" charset="0"/>
              </a:rPr>
              <a:t>. Lack of control of temperature and humidity during feed transport;</a:t>
            </a:r>
          </a:p>
          <a:p>
            <a:r>
              <a:rPr lang="en-US" sz="7200" dirty="0" smtClean="0">
                <a:latin typeface="Comic Sans MS" pitchFamily="66" charset="0"/>
              </a:rPr>
              <a:t>. Poultry houses and poultry litter;</a:t>
            </a:r>
          </a:p>
          <a:p>
            <a:r>
              <a:rPr lang="en-US" sz="7200" dirty="0" smtClean="0">
                <a:latin typeface="Comic Sans MS" pitchFamily="66" charset="0"/>
              </a:rPr>
              <a:t>. Feedlots- </a:t>
            </a:r>
            <a:r>
              <a:rPr lang="en-US" sz="7200" dirty="0" err="1" smtClean="0">
                <a:latin typeface="Comic Sans MS" pitchFamily="66" charset="0"/>
              </a:rPr>
              <a:t>faecal</a:t>
            </a:r>
            <a:r>
              <a:rPr lang="en-US" sz="7200" dirty="0" smtClean="0">
                <a:latin typeface="Comic Sans MS" pitchFamily="66" charset="0"/>
              </a:rPr>
              <a:t> shedding;</a:t>
            </a:r>
          </a:p>
          <a:p>
            <a:r>
              <a:rPr lang="en-US" sz="7200" dirty="0" smtClean="0">
                <a:latin typeface="Comic Sans MS" pitchFamily="66" charset="0"/>
              </a:rPr>
              <a:t>. Fishmeal- contamination from rodents s</a:t>
            </a:r>
            <a:endParaRPr lang="en-US" sz="7200" dirty="0">
              <a:latin typeface="Comic Sans M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Typical lay-out</a:t>
            </a:r>
            <a:endParaRPr lang="en-US" dirty="0"/>
          </a:p>
        </p:txBody>
      </p:sp>
      <p:pic>
        <p:nvPicPr>
          <p:cNvPr id="2050" name="Picture 2" descr="C:\Users\laja\Desktop\Feed mill pics\7.jpg"/>
          <p:cNvPicPr>
            <a:picLocks noGrp="1" noChangeAspect="1" noChangeArrowheads="1"/>
          </p:cNvPicPr>
          <p:nvPr>
            <p:ph sz="quarter" idx="1"/>
          </p:nvPr>
        </p:nvPicPr>
        <p:blipFill>
          <a:blip r:embed="rId2" cstate="print"/>
          <a:srcRect/>
          <a:stretch>
            <a:fillRect/>
          </a:stretch>
        </p:blipFill>
        <p:spPr bwMode="auto">
          <a:xfrm>
            <a:off x="817033" y="1555323"/>
            <a:ext cx="11070168" cy="3412937"/>
          </a:xfrm>
          <a:prstGeom prst="rect">
            <a:avLst/>
          </a:prstGeom>
          <a:noFill/>
        </p:spPr>
      </p:pic>
      <p:sp>
        <p:nvSpPr>
          <p:cNvPr id="7" name="Rectangle 6"/>
          <p:cNvSpPr/>
          <p:nvPr/>
        </p:nvSpPr>
        <p:spPr>
          <a:xfrm>
            <a:off x="406400" y="5638800"/>
            <a:ext cx="2235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Security gate office</a:t>
            </a:r>
            <a:endParaRPr lang="en-US" sz="1600" b="1" dirty="0">
              <a:solidFill>
                <a:schemeClr val="tx1"/>
              </a:solidFill>
            </a:endParaRPr>
          </a:p>
        </p:txBody>
      </p:sp>
      <p:sp>
        <p:nvSpPr>
          <p:cNvPr id="8" name="Rectangle 7"/>
          <p:cNvSpPr/>
          <p:nvPr/>
        </p:nvSpPr>
        <p:spPr>
          <a:xfrm>
            <a:off x="5181600" y="4953000"/>
            <a:ext cx="2032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Offices</a:t>
            </a:r>
            <a:endParaRPr lang="en-US" b="1" dirty="0">
              <a:solidFill>
                <a:schemeClr val="tx1"/>
              </a:solidFill>
            </a:endParaRPr>
          </a:p>
        </p:txBody>
      </p:sp>
      <p:sp>
        <p:nvSpPr>
          <p:cNvPr id="11" name="Right Arrow 10"/>
          <p:cNvSpPr/>
          <p:nvPr/>
        </p:nvSpPr>
        <p:spPr>
          <a:xfrm>
            <a:off x="2844800" y="5334000"/>
            <a:ext cx="2235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1320801" y="3733800"/>
            <a:ext cx="60959"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Elbow Connector 14"/>
          <p:cNvCxnSpPr/>
          <p:nvPr/>
        </p:nvCxnSpPr>
        <p:spPr>
          <a:xfrm rot="10800000" flipV="1">
            <a:off x="6888480" y="4953000"/>
            <a:ext cx="2560320" cy="4572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2607" y="1033826"/>
            <a:ext cx="9047825" cy="843099"/>
          </a:xfrm>
        </p:spPr>
        <p:txBody>
          <a:bodyPr/>
          <a:lstStyle/>
          <a:p>
            <a:pPr lvl="0"/>
            <a:r>
              <a:rPr lang="en-US" b="1" dirty="0" smtClean="0">
                <a:latin typeface="Comic Sans MS" panose="030F0702030302020204" pitchFamily="66" charset="0"/>
              </a:rPr>
              <a:t>2. </a:t>
            </a:r>
            <a:r>
              <a:rPr lang="en-AU" b="1" dirty="0" smtClean="0">
                <a:latin typeface="Comic Sans MS" panose="030F0702030302020204" pitchFamily="66" charset="0"/>
              </a:rPr>
              <a:t>Premises and Mill Buildings</a:t>
            </a:r>
            <a:r>
              <a:rPr lang="en-US" dirty="0"/>
              <a:t/>
            </a:r>
            <a:br>
              <a:rPr lang="en-US" dirty="0"/>
            </a:br>
            <a:endParaRPr lang="en-US" dirty="0"/>
          </a:p>
        </p:txBody>
      </p:sp>
      <p:sp>
        <p:nvSpPr>
          <p:cNvPr id="3" name="Content Placeholder 2"/>
          <p:cNvSpPr>
            <a:spLocks noGrp="1"/>
          </p:cNvSpPr>
          <p:nvPr>
            <p:ph idx="1"/>
          </p:nvPr>
        </p:nvSpPr>
        <p:spPr>
          <a:xfrm>
            <a:off x="673768" y="2298032"/>
            <a:ext cx="11177337" cy="3721768"/>
          </a:xfrm>
        </p:spPr>
        <p:txBody>
          <a:bodyPr>
            <a:normAutofit fontScale="85000" lnSpcReduction="10000"/>
          </a:bodyPr>
          <a:lstStyle/>
          <a:p>
            <a:r>
              <a:rPr lang="en-AU" sz="2400" dirty="0">
                <a:solidFill>
                  <a:schemeClr val="tx1"/>
                </a:solidFill>
                <a:latin typeface="Comic Sans MS" panose="030F0702030302020204" pitchFamily="66" charset="0"/>
              </a:rPr>
              <a:t> A site plan for the entire premises must be available </a:t>
            </a:r>
            <a:r>
              <a:rPr lang="en-AU" sz="2400" dirty="0" smtClean="0">
                <a:solidFill>
                  <a:schemeClr val="tx1"/>
                </a:solidFill>
                <a:latin typeface="Comic Sans MS" panose="030F0702030302020204" pitchFamily="66" charset="0"/>
              </a:rPr>
              <a:t>.</a:t>
            </a:r>
          </a:p>
          <a:p>
            <a:r>
              <a:rPr lang="en-AU" sz="2400" dirty="0" smtClean="0">
                <a:solidFill>
                  <a:schemeClr val="tx1"/>
                </a:solidFill>
                <a:latin typeface="Comic Sans MS" panose="030F0702030302020204" pitchFamily="66" charset="0"/>
              </a:rPr>
              <a:t> Proper </a:t>
            </a:r>
            <a:r>
              <a:rPr lang="en-GB" sz="2400" dirty="0" smtClean="0">
                <a:solidFill>
                  <a:schemeClr val="tx1"/>
                </a:solidFill>
                <a:latin typeface="Comic Sans MS" panose="030F0702030302020204" pitchFamily="66" charset="0"/>
              </a:rPr>
              <a:t>Hygiene </a:t>
            </a:r>
            <a:r>
              <a:rPr lang="en-GB" sz="2400" dirty="0">
                <a:solidFill>
                  <a:schemeClr val="tx1"/>
                </a:solidFill>
                <a:latin typeface="Comic Sans MS" panose="030F0702030302020204" pitchFamily="66" charset="0"/>
              </a:rPr>
              <a:t>and </a:t>
            </a:r>
            <a:r>
              <a:rPr lang="en-GB" sz="2400" dirty="0" smtClean="0">
                <a:solidFill>
                  <a:schemeClr val="tx1"/>
                </a:solidFill>
                <a:latin typeface="Comic Sans MS" panose="030F0702030302020204" pitchFamily="66" charset="0"/>
              </a:rPr>
              <a:t>Bio-security plan must be in place.</a:t>
            </a:r>
            <a:r>
              <a:rPr lang="en-AU" sz="2400" dirty="0">
                <a:solidFill>
                  <a:schemeClr val="tx1"/>
                </a:solidFill>
                <a:latin typeface="Comic Sans MS" panose="030F0702030302020204" pitchFamily="66" charset="0"/>
              </a:rPr>
              <a:t>	</a:t>
            </a:r>
            <a:endParaRPr lang="en-US" sz="2400" dirty="0">
              <a:solidFill>
                <a:schemeClr val="tx1"/>
              </a:solidFill>
              <a:latin typeface="Comic Sans MS" panose="030F0702030302020204" pitchFamily="66" charset="0"/>
            </a:endParaRPr>
          </a:p>
          <a:p>
            <a:r>
              <a:rPr lang="en-AU" sz="2400" dirty="0">
                <a:solidFill>
                  <a:schemeClr val="tx1"/>
                </a:solidFill>
                <a:latin typeface="Comic Sans MS" panose="030F0702030302020204" pitchFamily="66" charset="0"/>
              </a:rPr>
              <a:t> </a:t>
            </a:r>
            <a:r>
              <a:rPr lang="en-AU" sz="2400" dirty="0" smtClean="0">
                <a:solidFill>
                  <a:schemeClr val="tx1"/>
                </a:solidFill>
                <a:latin typeface="Comic Sans MS" panose="030F0702030302020204" pitchFamily="66" charset="0"/>
              </a:rPr>
              <a:t>An </a:t>
            </a:r>
            <a:r>
              <a:rPr lang="en-AU" sz="2400" dirty="0">
                <a:solidFill>
                  <a:schemeClr val="tx1"/>
                </a:solidFill>
                <a:latin typeface="Comic Sans MS" panose="030F0702030302020204" pitchFamily="66" charset="0"/>
              </a:rPr>
              <a:t>effective, documented pest control program must be in place to minimise the potential impact of rodents, wild birds and insect infestations on product quality.  </a:t>
            </a:r>
            <a:endParaRPr lang="en-US" sz="2400" dirty="0">
              <a:solidFill>
                <a:schemeClr val="tx1"/>
              </a:solidFill>
              <a:latin typeface="Comic Sans MS" panose="030F0702030302020204" pitchFamily="66" charset="0"/>
            </a:endParaRPr>
          </a:p>
          <a:p>
            <a:r>
              <a:rPr lang="en-AU" sz="2400" dirty="0">
                <a:solidFill>
                  <a:schemeClr val="tx1"/>
                </a:solidFill>
                <a:latin typeface="Comic Sans MS" panose="030F0702030302020204" pitchFamily="66" charset="0"/>
              </a:rPr>
              <a:t> </a:t>
            </a:r>
            <a:r>
              <a:rPr lang="en-AU" sz="2400" dirty="0" smtClean="0">
                <a:solidFill>
                  <a:schemeClr val="tx1"/>
                </a:solidFill>
                <a:latin typeface="Comic Sans MS" panose="030F0702030302020204" pitchFamily="66" charset="0"/>
              </a:rPr>
              <a:t>An </a:t>
            </a:r>
            <a:r>
              <a:rPr lang="en-AU" sz="2400" dirty="0">
                <a:solidFill>
                  <a:schemeClr val="tx1"/>
                </a:solidFill>
                <a:latin typeface="Comic Sans MS" panose="030F0702030302020204" pitchFamily="66" charset="0"/>
              </a:rPr>
              <a:t>efficient </a:t>
            </a:r>
            <a:r>
              <a:rPr lang="en-AU" sz="2400" dirty="0" smtClean="0">
                <a:solidFill>
                  <a:schemeClr val="tx1"/>
                </a:solidFill>
                <a:latin typeface="Comic Sans MS" panose="030F0702030302020204" pitchFamily="66" charset="0"/>
              </a:rPr>
              <a:t>waste disposal and drainage system </a:t>
            </a:r>
            <a:r>
              <a:rPr lang="en-AU" sz="2400" dirty="0">
                <a:solidFill>
                  <a:schemeClr val="tx1"/>
                </a:solidFill>
                <a:latin typeface="Comic Sans MS" panose="030F0702030302020204" pitchFamily="66" charset="0"/>
              </a:rPr>
              <a:t>must be in </a:t>
            </a:r>
            <a:r>
              <a:rPr lang="en-AU" sz="2400" dirty="0" smtClean="0">
                <a:solidFill>
                  <a:schemeClr val="tx1"/>
                </a:solidFill>
                <a:latin typeface="Comic Sans MS" panose="030F0702030302020204" pitchFamily="66" charset="0"/>
              </a:rPr>
              <a:t>place.</a:t>
            </a:r>
            <a:r>
              <a:rPr lang="en-AU" sz="2400" dirty="0">
                <a:solidFill>
                  <a:schemeClr val="tx1"/>
                </a:solidFill>
                <a:latin typeface="Comic Sans MS" panose="030F0702030302020204" pitchFamily="66" charset="0"/>
              </a:rPr>
              <a:t> </a:t>
            </a:r>
            <a:endParaRPr lang="en-US" sz="2400" dirty="0">
              <a:solidFill>
                <a:schemeClr val="tx1"/>
              </a:solidFill>
              <a:latin typeface="Comic Sans MS" panose="030F0702030302020204" pitchFamily="66" charset="0"/>
            </a:endParaRPr>
          </a:p>
          <a:p>
            <a:r>
              <a:rPr lang="en-AU" sz="2400" dirty="0">
                <a:solidFill>
                  <a:schemeClr val="tx1"/>
                </a:solidFill>
                <a:latin typeface="Comic Sans MS" panose="030F0702030302020204" pitchFamily="66" charset="0"/>
              </a:rPr>
              <a:t>Premises must be designed for wet weather operation.  The operator must be able to load and/or unload feeds and ingredients without significant water damage </a:t>
            </a:r>
            <a:r>
              <a:rPr lang="en-AU" sz="2400" dirty="0" smtClean="0">
                <a:solidFill>
                  <a:schemeClr val="tx1"/>
                </a:solidFill>
                <a:latin typeface="Comic Sans MS" panose="030F0702030302020204" pitchFamily="66" charset="0"/>
              </a:rPr>
              <a:t>resulting. </a:t>
            </a:r>
            <a:endParaRPr lang="en-US" sz="2400" dirty="0">
              <a:solidFill>
                <a:schemeClr val="tx1"/>
              </a:solidFill>
              <a:latin typeface="Comic Sans MS" panose="030F0702030302020204" pitchFamily="66" charset="0"/>
            </a:endParaRPr>
          </a:p>
          <a:p>
            <a:r>
              <a:rPr lang="en-AU" sz="2400" dirty="0">
                <a:solidFill>
                  <a:schemeClr val="tx1"/>
                </a:solidFill>
                <a:latin typeface="Comic Sans MS" panose="030F0702030302020204" pitchFamily="66" charset="0"/>
              </a:rPr>
              <a:t>Ventilation within the mill must provide sufficient air exchange to prevent unacceptable accumulation of steam, condensation or dust and to remove contaminated air</a:t>
            </a:r>
            <a:r>
              <a:rPr lang="en-AU" sz="2400" dirty="0" smtClean="0">
                <a:solidFill>
                  <a:schemeClr val="tx1"/>
                </a:solidFill>
                <a:latin typeface="Comic Sans MS" panose="030F0702030302020204" pitchFamily="66" charset="0"/>
              </a:rPr>
              <a:t>. </a:t>
            </a:r>
            <a:endParaRPr lang="en-AU" sz="2400" smtClean="0">
              <a:solidFill>
                <a:schemeClr val="tx1"/>
              </a:solidFill>
              <a:latin typeface="Comic Sans MS" panose="030F0702030302020204" pitchFamily="66" charset="0"/>
            </a:endParaRPr>
          </a:p>
          <a:p>
            <a:r>
              <a:rPr lang="en-AU" sz="2400" smtClean="0">
                <a:solidFill>
                  <a:schemeClr val="tx1"/>
                </a:solidFill>
                <a:latin typeface="Comic Sans MS" panose="030F0702030302020204" pitchFamily="66" charset="0"/>
              </a:rPr>
              <a:t>Must </a:t>
            </a:r>
            <a:r>
              <a:rPr lang="en-AU" sz="2400" smtClean="0">
                <a:solidFill>
                  <a:schemeClr val="tx1"/>
                </a:solidFill>
                <a:latin typeface="Comic Sans MS" panose="030F0702030302020204" pitchFamily="66" charset="0"/>
              </a:rPr>
              <a:t>be 200 meters away from poultry production site.</a:t>
            </a:r>
          </a:p>
          <a:p>
            <a:endParaRPr lang="en-US" sz="2400" dirty="0">
              <a:solidFill>
                <a:schemeClr val="tx1"/>
              </a:solidFill>
              <a:latin typeface="Comic Sans MS" panose="030F0702030302020204" pitchFamily="66" charset="0"/>
            </a:endParaRPr>
          </a:p>
          <a:p>
            <a:endParaRPr lang="en-US" dirty="0"/>
          </a:p>
        </p:txBody>
      </p:sp>
    </p:spTree>
    <p:extLst>
      <p:ext uri="{BB962C8B-B14F-4D97-AF65-F5344CB8AC3E}">
        <p14:creationId xmlns:p14="http://schemas.microsoft.com/office/powerpoint/2010/main" xmlns="" val="2267578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112" y="937575"/>
            <a:ext cx="8825659" cy="706964"/>
          </a:xfrm>
        </p:spPr>
        <p:txBody>
          <a:bodyPr/>
          <a:lstStyle/>
          <a:p>
            <a:r>
              <a:rPr lang="en-US" b="1" dirty="0" smtClean="0">
                <a:latin typeface="Comic Sans MS" panose="030F0702030302020204" pitchFamily="66" charset="0"/>
              </a:rPr>
              <a:t>3. Personnel</a:t>
            </a:r>
            <a:endParaRPr lang="en-US" b="1" dirty="0">
              <a:latin typeface="Comic Sans MS" panose="030F0702030302020204" pitchFamily="66" charset="0"/>
            </a:endParaRPr>
          </a:p>
        </p:txBody>
      </p:sp>
      <p:sp>
        <p:nvSpPr>
          <p:cNvPr id="3" name="Content Placeholder 2"/>
          <p:cNvSpPr>
            <a:spLocks noGrp="1"/>
          </p:cNvSpPr>
          <p:nvPr>
            <p:ph idx="1"/>
          </p:nvPr>
        </p:nvSpPr>
        <p:spPr>
          <a:xfrm>
            <a:off x="830179" y="2334125"/>
            <a:ext cx="10840453" cy="4391527"/>
          </a:xfrm>
        </p:spPr>
        <p:txBody>
          <a:bodyPr>
            <a:normAutofit/>
          </a:bodyPr>
          <a:lstStyle/>
          <a:p>
            <a:r>
              <a:rPr lang="en-AU" sz="2200" dirty="0">
                <a:solidFill>
                  <a:schemeClr val="tx1"/>
                </a:solidFill>
                <a:latin typeface="Comic Sans MS" panose="030F0702030302020204" pitchFamily="66" charset="0"/>
              </a:rPr>
              <a:t>Appropriately qualified and/or experienced persons must be available to direct and supervise operations. All staff must be informed in writing of their specific duties. </a:t>
            </a:r>
            <a:endParaRPr lang="en-AU" sz="2200" dirty="0" smtClean="0">
              <a:solidFill>
                <a:schemeClr val="tx1"/>
              </a:solidFill>
              <a:latin typeface="Comic Sans MS" panose="030F0702030302020204" pitchFamily="66" charset="0"/>
            </a:endParaRPr>
          </a:p>
          <a:p>
            <a:r>
              <a:rPr lang="en-AU" sz="2200" dirty="0" smtClean="0">
                <a:solidFill>
                  <a:schemeClr val="tx1"/>
                </a:solidFill>
                <a:latin typeface="Comic Sans MS" panose="030F0702030302020204" pitchFamily="66" charset="0"/>
              </a:rPr>
              <a:t>Personnel </a:t>
            </a:r>
            <a:r>
              <a:rPr lang="en-AU" sz="2200" dirty="0">
                <a:solidFill>
                  <a:schemeClr val="tx1"/>
                </a:solidFill>
                <a:latin typeface="Comic Sans MS" panose="030F0702030302020204" pitchFamily="66" charset="0"/>
              </a:rPr>
              <a:t>must be trained to understand the importance of the processes for which they are responsible in terms of their impact on all aspects of product safety, quality and environment. </a:t>
            </a:r>
            <a:endParaRPr lang="en-AU" sz="2200" dirty="0" smtClean="0">
              <a:solidFill>
                <a:schemeClr val="tx1"/>
              </a:solidFill>
              <a:latin typeface="Comic Sans MS" panose="030F0702030302020204" pitchFamily="66" charset="0"/>
            </a:endParaRPr>
          </a:p>
          <a:p>
            <a:r>
              <a:rPr lang="en-AU" sz="2200" dirty="0" smtClean="0">
                <a:solidFill>
                  <a:schemeClr val="tx1"/>
                </a:solidFill>
                <a:latin typeface="Comic Sans MS" panose="030F0702030302020204" pitchFamily="66" charset="0"/>
              </a:rPr>
              <a:t>Personnel </a:t>
            </a:r>
            <a:r>
              <a:rPr lang="en-AU" sz="2200" dirty="0">
                <a:solidFill>
                  <a:schemeClr val="tx1"/>
                </a:solidFill>
                <a:latin typeface="Comic Sans MS" panose="030F0702030302020204" pitchFamily="66" charset="0"/>
              </a:rPr>
              <a:t>responsible for maintenance of any equipment which can impact on product quality and safety must be appropriately trained to identify potential </a:t>
            </a:r>
            <a:r>
              <a:rPr lang="en-AU" sz="2200" dirty="0" smtClean="0">
                <a:solidFill>
                  <a:schemeClr val="tx1"/>
                </a:solidFill>
                <a:latin typeface="Comic Sans MS" panose="030F0702030302020204" pitchFamily="66" charset="0"/>
              </a:rPr>
              <a:t>hazards.</a:t>
            </a:r>
            <a:endParaRPr lang="en-US" sz="2200" dirty="0">
              <a:solidFill>
                <a:schemeClr val="tx1"/>
              </a:solidFill>
              <a:latin typeface="Comic Sans MS" panose="030F0702030302020204" pitchFamily="66" charset="0"/>
            </a:endParaRPr>
          </a:p>
          <a:p>
            <a:endParaRPr lang="en-US" dirty="0"/>
          </a:p>
        </p:txBody>
      </p:sp>
    </p:spTree>
    <p:extLst>
      <p:ext uri="{BB962C8B-B14F-4D97-AF65-F5344CB8AC3E}">
        <p14:creationId xmlns:p14="http://schemas.microsoft.com/office/powerpoint/2010/main" xmlns="" val="1720432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01565"/>
          </a:xfrm>
        </p:spPr>
        <p:txBody>
          <a:bodyPr>
            <a:normAutofit/>
          </a:bodyPr>
          <a:lstStyle/>
          <a:p>
            <a:r>
              <a:rPr lang="en-US" sz="3600" b="1" dirty="0" smtClean="0">
                <a:latin typeface="Comic Sans MS" panose="030F0702030302020204" pitchFamily="66" charset="0"/>
              </a:rPr>
              <a:t>CLASSIFICATION BASED ON CAPACITY</a:t>
            </a:r>
            <a:endParaRPr lang="en-US" sz="3600" b="1" dirty="0">
              <a:latin typeface="Comic Sans MS" panose="030F0702030302020204" pitchFamily="66" charset="0"/>
            </a:endParaRPr>
          </a:p>
        </p:txBody>
      </p:sp>
      <p:sp>
        <p:nvSpPr>
          <p:cNvPr id="3" name="Content Placeholder 2"/>
          <p:cNvSpPr>
            <a:spLocks noGrp="1"/>
          </p:cNvSpPr>
          <p:nvPr>
            <p:ph idx="1"/>
          </p:nvPr>
        </p:nvSpPr>
        <p:spPr>
          <a:xfrm>
            <a:off x="1103971" y="2562225"/>
            <a:ext cx="10221254" cy="4295775"/>
          </a:xfrm>
        </p:spPr>
        <p:txBody>
          <a:bodyPr>
            <a:noAutofit/>
          </a:bodyPr>
          <a:lstStyle/>
          <a:p>
            <a:r>
              <a:rPr lang="en-US" altLang="en-US" sz="2000" dirty="0" smtClean="0">
                <a:latin typeface="Comic Sans MS" pitchFamily="66" charset="0"/>
              </a:rPr>
              <a:t>Number of </a:t>
            </a:r>
            <a:r>
              <a:rPr lang="en-US" altLang="en-US" sz="2000" dirty="0" err="1" smtClean="0">
                <a:latin typeface="Comic Sans MS" pitchFamily="66" charset="0"/>
              </a:rPr>
              <a:t>Feedmills</a:t>
            </a:r>
            <a:r>
              <a:rPr lang="en-US" altLang="en-US" sz="2000" dirty="0" smtClean="0">
                <a:latin typeface="Comic Sans MS" pitchFamily="66" charset="0"/>
              </a:rPr>
              <a:t> with Capacity ≥ 25mt/hr                      =7                                   </a:t>
            </a:r>
          </a:p>
          <a:p>
            <a:r>
              <a:rPr lang="en-US" altLang="en-US" sz="2000" dirty="0" smtClean="0">
                <a:latin typeface="Comic Sans MS" pitchFamily="66" charset="0"/>
              </a:rPr>
              <a:t>Number of </a:t>
            </a:r>
            <a:r>
              <a:rPr lang="en-US" altLang="en-US" sz="2000" dirty="0" err="1" smtClean="0">
                <a:latin typeface="Comic Sans MS" pitchFamily="66" charset="0"/>
              </a:rPr>
              <a:t>Feedmills</a:t>
            </a:r>
            <a:r>
              <a:rPr lang="en-US" altLang="en-US" sz="2000" dirty="0" smtClean="0">
                <a:latin typeface="Comic Sans MS" pitchFamily="66" charset="0"/>
              </a:rPr>
              <a:t> with Capacity ≥10 ≤ 25 </a:t>
            </a:r>
            <a:r>
              <a:rPr lang="en-US" altLang="en-US" sz="2000" dirty="0" err="1" smtClean="0">
                <a:latin typeface="Comic Sans MS" pitchFamily="66" charset="0"/>
              </a:rPr>
              <a:t>mt</a:t>
            </a:r>
            <a:r>
              <a:rPr lang="en-US" altLang="en-US" sz="2000" dirty="0" smtClean="0">
                <a:latin typeface="Comic Sans MS" pitchFamily="66" charset="0"/>
              </a:rPr>
              <a:t>/hr             =5         </a:t>
            </a:r>
          </a:p>
          <a:p>
            <a:r>
              <a:rPr lang="en-US" altLang="en-US" sz="2000" dirty="0" smtClean="0">
                <a:latin typeface="Comic Sans MS" pitchFamily="66" charset="0"/>
              </a:rPr>
              <a:t>Number of </a:t>
            </a:r>
            <a:r>
              <a:rPr lang="en-US" altLang="en-US" sz="2000" dirty="0" err="1" smtClean="0">
                <a:latin typeface="Comic Sans MS" pitchFamily="66" charset="0"/>
              </a:rPr>
              <a:t>Feedmills</a:t>
            </a:r>
            <a:r>
              <a:rPr lang="en-US" altLang="en-US" sz="2000" dirty="0" smtClean="0">
                <a:latin typeface="Comic Sans MS" pitchFamily="66" charset="0"/>
              </a:rPr>
              <a:t> with Capacity ≥ 5  ≤ 10 </a:t>
            </a:r>
            <a:r>
              <a:rPr lang="en-US" altLang="en-US" sz="2000" dirty="0" err="1" smtClean="0">
                <a:latin typeface="Comic Sans MS" pitchFamily="66" charset="0"/>
              </a:rPr>
              <a:t>mt</a:t>
            </a:r>
            <a:r>
              <a:rPr lang="en-US" altLang="en-US" sz="2000" dirty="0" smtClean="0">
                <a:latin typeface="Comic Sans MS" pitchFamily="66" charset="0"/>
              </a:rPr>
              <a:t>/hr             =125</a:t>
            </a:r>
          </a:p>
          <a:p>
            <a:r>
              <a:rPr lang="en-US" altLang="en-US" sz="2000" dirty="0" smtClean="0">
                <a:latin typeface="Comic Sans MS" pitchFamily="66" charset="0"/>
              </a:rPr>
              <a:t>Number of </a:t>
            </a:r>
            <a:r>
              <a:rPr lang="en-US" altLang="en-US" sz="2000" dirty="0" err="1" smtClean="0">
                <a:latin typeface="Comic Sans MS" pitchFamily="66" charset="0"/>
              </a:rPr>
              <a:t>Feedmills</a:t>
            </a:r>
            <a:r>
              <a:rPr lang="en-US" altLang="en-US" sz="2000" dirty="0" smtClean="0">
                <a:latin typeface="Comic Sans MS" pitchFamily="66" charset="0"/>
              </a:rPr>
              <a:t> with Capacity ≥ 1 ≤ 2mt/hr                 =400 </a:t>
            </a:r>
          </a:p>
          <a:p>
            <a:r>
              <a:rPr lang="en-US" altLang="en-US" sz="2000" dirty="0" smtClean="0">
                <a:latin typeface="Comic Sans MS" pitchFamily="66" charset="0"/>
              </a:rPr>
              <a:t>Number of </a:t>
            </a:r>
            <a:r>
              <a:rPr lang="en-US" altLang="en-US" sz="2000" dirty="0" err="1" smtClean="0">
                <a:latin typeface="Comic Sans MS" pitchFamily="66" charset="0"/>
              </a:rPr>
              <a:t>Feedmills</a:t>
            </a:r>
            <a:r>
              <a:rPr lang="en-US" altLang="en-US" sz="2000" dirty="0" smtClean="0">
                <a:latin typeface="Comic Sans MS" pitchFamily="66" charset="0"/>
              </a:rPr>
              <a:t> with Capacity ≤ 1mt/hr                       =250</a:t>
            </a:r>
          </a:p>
          <a:p>
            <a:endParaRPr lang="en-US" altLang="en-US" sz="2000" dirty="0" smtClean="0">
              <a:latin typeface="Comic Sans MS" pitchFamily="66" charset="0"/>
            </a:endParaRPr>
          </a:p>
          <a:p>
            <a:r>
              <a:rPr lang="en-US" altLang="en-US" sz="2000" dirty="0" smtClean="0">
                <a:latin typeface="Comic Sans MS" pitchFamily="66" charset="0"/>
              </a:rPr>
              <a:t>                                                                      TOTAL        =   787</a:t>
            </a:r>
          </a:p>
          <a:p>
            <a:r>
              <a:rPr lang="en-US" altLang="en-US" dirty="0" smtClean="0">
                <a:latin typeface="Comic Sans MS" pitchFamily="66" charset="0"/>
              </a:rPr>
              <a:t>Source: NIAS Livestock database 2013.</a:t>
            </a:r>
            <a:endParaRPr lang="en-US" altLang="en-US" dirty="0">
              <a:latin typeface="Comic Sans MS" pitchFamily="66" charset="0"/>
            </a:endParaRPr>
          </a:p>
        </p:txBody>
      </p:sp>
    </p:spTree>
    <p:extLst>
      <p:ext uri="{BB962C8B-B14F-4D97-AF65-F5344CB8AC3E}">
        <p14:creationId xmlns:p14="http://schemas.microsoft.com/office/powerpoint/2010/main" xmlns="" val="2890736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4. </a:t>
            </a:r>
            <a:r>
              <a:rPr lang="en-AU" b="1" dirty="0" smtClean="0">
                <a:latin typeface="Comic Sans MS" panose="030F0702030302020204" pitchFamily="66" charset="0"/>
              </a:rPr>
              <a:t>Plant and Equipment</a:t>
            </a:r>
            <a:endParaRPr lang="en-US" dirty="0">
              <a:latin typeface="Comic Sans MS" panose="030F0702030302020204" pitchFamily="66" charset="0"/>
            </a:endParaRPr>
          </a:p>
        </p:txBody>
      </p:sp>
      <p:sp>
        <p:nvSpPr>
          <p:cNvPr id="3" name="Content Placeholder 2"/>
          <p:cNvSpPr>
            <a:spLocks noGrp="1"/>
          </p:cNvSpPr>
          <p:nvPr>
            <p:ph idx="1"/>
          </p:nvPr>
        </p:nvSpPr>
        <p:spPr>
          <a:xfrm>
            <a:off x="1154954" y="2346158"/>
            <a:ext cx="10587867" cy="4054642"/>
          </a:xfrm>
        </p:spPr>
        <p:txBody>
          <a:bodyPr>
            <a:normAutofit/>
          </a:bodyPr>
          <a:lstStyle/>
          <a:p>
            <a:r>
              <a:rPr lang="en-AU" sz="2400" dirty="0" smtClean="0">
                <a:solidFill>
                  <a:schemeClr val="tx1"/>
                </a:solidFill>
                <a:latin typeface="Comic Sans MS" panose="030F0702030302020204" pitchFamily="66" charset="0"/>
              </a:rPr>
              <a:t>Equipment </a:t>
            </a:r>
            <a:r>
              <a:rPr lang="en-AU" sz="2400" dirty="0">
                <a:solidFill>
                  <a:schemeClr val="tx1"/>
                </a:solidFill>
                <a:latin typeface="Comic Sans MS" panose="030F0702030302020204" pitchFamily="66" charset="0"/>
              </a:rPr>
              <a:t>must be designed, constructed, installed and maintained to prevent contamination of the product during </a:t>
            </a:r>
            <a:r>
              <a:rPr lang="en-AU" sz="2400" dirty="0" smtClean="0">
                <a:solidFill>
                  <a:schemeClr val="tx1"/>
                </a:solidFill>
                <a:latin typeface="Comic Sans MS" panose="030F0702030302020204" pitchFamily="66" charset="0"/>
              </a:rPr>
              <a:t>operation.</a:t>
            </a:r>
            <a:endParaRPr lang="en-US" sz="2400" dirty="0">
              <a:solidFill>
                <a:schemeClr val="tx1"/>
              </a:solidFill>
              <a:latin typeface="Comic Sans MS" panose="030F0702030302020204" pitchFamily="66" charset="0"/>
            </a:endParaRPr>
          </a:p>
          <a:p>
            <a:r>
              <a:rPr lang="en-AU" sz="2400" dirty="0">
                <a:solidFill>
                  <a:schemeClr val="tx1"/>
                </a:solidFill>
                <a:latin typeface="Comic Sans MS" panose="030F0702030302020204" pitchFamily="66" charset="0"/>
              </a:rPr>
              <a:t>Machinery should have appropriate dust extraction equipment and guarding.</a:t>
            </a:r>
            <a:endParaRPr lang="en-US" sz="2400" dirty="0">
              <a:solidFill>
                <a:schemeClr val="tx1"/>
              </a:solidFill>
              <a:latin typeface="Comic Sans MS" panose="030F0702030302020204" pitchFamily="66" charset="0"/>
            </a:endParaRPr>
          </a:p>
          <a:p>
            <a:r>
              <a:rPr lang="en-AU" sz="2400" dirty="0">
                <a:solidFill>
                  <a:schemeClr val="tx1"/>
                </a:solidFill>
                <a:latin typeface="Comic Sans MS" panose="030F0702030302020204" pitchFamily="66" charset="0"/>
              </a:rPr>
              <a:t>Equipment must be designed, constructed and installed to allow for routine cleaning, maintenance and </a:t>
            </a:r>
            <a:r>
              <a:rPr lang="en-AU" sz="2400" dirty="0" smtClean="0">
                <a:solidFill>
                  <a:schemeClr val="tx1"/>
                </a:solidFill>
                <a:latin typeface="Comic Sans MS" panose="030F0702030302020204" pitchFamily="66" charset="0"/>
              </a:rPr>
              <a:t>inspection.</a:t>
            </a:r>
          </a:p>
          <a:p>
            <a:r>
              <a:rPr lang="en-AU" sz="2400" dirty="0" smtClean="0">
                <a:solidFill>
                  <a:schemeClr val="tx1"/>
                </a:solidFill>
                <a:latin typeface="Comic Sans MS" panose="030F0702030302020204" pitchFamily="66" charset="0"/>
              </a:rPr>
              <a:t>Maintenance </a:t>
            </a:r>
            <a:r>
              <a:rPr lang="en-AU" sz="2400" dirty="0">
                <a:solidFill>
                  <a:schemeClr val="tx1"/>
                </a:solidFill>
                <a:latin typeface="Comic Sans MS" panose="030F0702030302020204" pitchFamily="66" charset="0"/>
              </a:rPr>
              <a:t>and calibration of equipment must be performed by appropriately trained personnel.</a:t>
            </a:r>
            <a:endParaRPr lang="en-US" sz="2400" dirty="0">
              <a:solidFill>
                <a:schemeClr val="tx1"/>
              </a:solidFill>
              <a:latin typeface="Comic Sans MS" panose="030F0702030302020204" pitchFamily="66" charset="0"/>
            </a:endParaRPr>
          </a:p>
          <a:p>
            <a:endParaRPr lang="en-US" dirty="0"/>
          </a:p>
        </p:txBody>
      </p:sp>
    </p:spTree>
    <p:extLst>
      <p:ext uri="{BB962C8B-B14F-4D97-AF65-F5344CB8AC3E}">
        <p14:creationId xmlns:p14="http://schemas.microsoft.com/office/powerpoint/2010/main" xmlns="" val="41565166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9168141" cy="891226"/>
          </a:xfrm>
        </p:spPr>
        <p:txBody>
          <a:bodyPr/>
          <a:lstStyle/>
          <a:p>
            <a:r>
              <a:rPr lang="en-US" b="1" dirty="0" smtClean="0">
                <a:latin typeface="Comic Sans MS" panose="030F0702030302020204" pitchFamily="66" charset="0"/>
              </a:rPr>
              <a:t>5. </a:t>
            </a:r>
            <a:r>
              <a:rPr lang="en-AU" b="1" dirty="0">
                <a:latin typeface="Comic Sans MS" panose="030F0702030302020204" pitchFamily="66" charset="0"/>
              </a:rPr>
              <a:t>Raw Materials - Sourcing/Purchasing</a:t>
            </a:r>
            <a:r>
              <a:rPr lang="en-US" dirty="0"/>
              <a:t/>
            </a:r>
            <a:br>
              <a:rPr lang="en-US" dirty="0"/>
            </a:br>
            <a:endParaRPr lang="en-US" dirty="0"/>
          </a:p>
        </p:txBody>
      </p:sp>
      <p:sp>
        <p:nvSpPr>
          <p:cNvPr id="3" name="Content Placeholder 2"/>
          <p:cNvSpPr>
            <a:spLocks noGrp="1"/>
          </p:cNvSpPr>
          <p:nvPr>
            <p:ph idx="1"/>
          </p:nvPr>
        </p:nvSpPr>
        <p:spPr>
          <a:xfrm>
            <a:off x="541422" y="2603500"/>
            <a:ext cx="11141242" cy="3977774"/>
          </a:xfrm>
        </p:spPr>
        <p:txBody>
          <a:bodyPr>
            <a:normAutofit/>
          </a:bodyPr>
          <a:lstStyle/>
          <a:p>
            <a:r>
              <a:rPr lang="en-AU" sz="2400" dirty="0">
                <a:solidFill>
                  <a:schemeClr val="tx1"/>
                </a:solidFill>
                <a:latin typeface="Comic Sans MS" panose="030F0702030302020204" pitchFamily="66" charset="0"/>
              </a:rPr>
              <a:t>A documented raw material sourcing and purchasing program must be implemented that minimises potential product quality and safety risks, be they biological, chemical or physical. </a:t>
            </a:r>
            <a:endParaRPr lang="en-US" sz="2400" dirty="0">
              <a:solidFill>
                <a:schemeClr val="tx1"/>
              </a:solidFill>
              <a:latin typeface="Comic Sans MS" panose="030F0702030302020204" pitchFamily="66" charset="0"/>
            </a:endParaRPr>
          </a:p>
          <a:p>
            <a:r>
              <a:rPr lang="en-AU" sz="2400" dirty="0">
                <a:solidFill>
                  <a:schemeClr val="tx1"/>
                </a:solidFill>
                <a:latin typeface="Comic Sans MS" panose="030F0702030302020204" pitchFamily="66" charset="0"/>
              </a:rPr>
              <a:t>Relevant specifications for all materials used must be accessible at the site. Specifications should be based on </a:t>
            </a:r>
            <a:r>
              <a:rPr lang="en-AU" sz="2400" dirty="0" smtClean="0">
                <a:solidFill>
                  <a:schemeClr val="tx1"/>
                </a:solidFill>
                <a:latin typeface="Comic Sans MS" panose="030F0702030302020204" pitchFamily="66" charset="0"/>
              </a:rPr>
              <a:t>NIAS </a:t>
            </a:r>
            <a:r>
              <a:rPr lang="en-AU" sz="2400" dirty="0">
                <a:solidFill>
                  <a:schemeClr val="tx1"/>
                </a:solidFill>
                <a:latin typeface="Comic Sans MS" panose="030F0702030302020204" pitchFamily="66" charset="0"/>
              </a:rPr>
              <a:t>Listing of Approved Feed Ingredients for Commercial Feed mills. </a:t>
            </a:r>
            <a:endParaRPr lang="en-AU" sz="2400" dirty="0" smtClean="0">
              <a:solidFill>
                <a:schemeClr val="tx1"/>
              </a:solidFill>
              <a:latin typeface="Comic Sans MS" panose="030F0702030302020204" pitchFamily="66" charset="0"/>
            </a:endParaRPr>
          </a:p>
          <a:p>
            <a:r>
              <a:rPr lang="en-AU" sz="2400" dirty="0" smtClean="0">
                <a:solidFill>
                  <a:schemeClr val="tx1"/>
                </a:solidFill>
                <a:latin typeface="Comic Sans MS" panose="030F0702030302020204" pitchFamily="66" charset="0"/>
              </a:rPr>
              <a:t>Products </a:t>
            </a:r>
            <a:r>
              <a:rPr lang="en-AU" sz="2400" dirty="0">
                <a:solidFill>
                  <a:schemeClr val="tx1"/>
                </a:solidFill>
                <a:latin typeface="Comic Sans MS" panose="030F0702030302020204" pitchFamily="66" charset="0"/>
              </a:rPr>
              <a:t>should, wherever practicable, be sourced from suppliers who can demonstrate compliance with a quality assurance system </a:t>
            </a:r>
            <a:endParaRPr lang="en-US" sz="2400" dirty="0">
              <a:solidFill>
                <a:schemeClr val="tx1"/>
              </a:solidFill>
              <a:latin typeface="Comic Sans MS" panose="030F0702030302020204" pitchFamily="66" charset="0"/>
            </a:endParaRPr>
          </a:p>
          <a:p>
            <a:pPr marL="0" indent="0">
              <a:buNone/>
            </a:pPr>
            <a:endParaRPr lang="en-US" dirty="0"/>
          </a:p>
        </p:txBody>
      </p:sp>
    </p:spTree>
    <p:extLst>
      <p:ext uri="{BB962C8B-B14F-4D97-AF65-F5344CB8AC3E}">
        <p14:creationId xmlns:p14="http://schemas.microsoft.com/office/powerpoint/2010/main" xmlns="" val="38616826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6. </a:t>
            </a:r>
            <a:r>
              <a:rPr lang="en-AU" b="1" dirty="0">
                <a:latin typeface="Comic Sans MS" panose="030F0702030302020204" pitchFamily="66" charset="0"/>
              </a:rPr>
              <a:t>Raw Materials - Receivals</a:t>
            </a:r>
            <a:endParaRPr lang="en-US" b="1" dirty="0">
              <a:latin typeface="Comic Sans MS" panose="030F0702030302020204" pitchFamily="66" charset="0"/>
            </a:endParaRPr>
          </a:p>
        </p:txBody>
      </p:sp>
      <p:sp>
        <p:nvSpPr>
          <p:cNvPr id="3" name="Content Placeholder 2"/>
          <p:cNvSpPr>
            <a:spLocks noGrp="1"/>
          </p:cNvSpPr>
          <p:nvPr>
            <p:ph idx="1"/>
          </p:nvPr>
        </p:nvSpPr>
        <p:spPr>
          <a:xfrm>
            <a:off x="625565" y="2374899"/>
            <a:ext cx="11105224" cy="4122153"/>
          </a:xfrm>
        </p:spPr>
        <p:txBody>
          <a:bodyPr>
            <a:noAutofit/>
          </a:bodyPr>
          <a:lstStyle/>
          <a:p>
            <a:r>
              <a:rPr lang="en-AU" sz="2200" dirty="0" smtClean="0">
                <a:solidFill>
                  <a:schemeClr val="tx1"/>
                </a:solidFill>
                <a:latin typeface="Comic Sans MS" panose="030F0702030302020204" pitchFamily="66" charset="0"/>
              </a:rPr>
              <a:t>A </a:t>
            </a:r>
            <a:r>
              <a:rPr lang="en-AU" sz="2200" dirty="0">
                <a:solidFill>
                  <a:schemeClr val="tx1"/>
                </a:solidFill>
                <a:latin typeface="Comic Sans MS" panose="030F0702030302020204" pitchFamily="66" charset="0"/>
              </a:rPr>
              <a:t>record of the origin, date of receipt and quantities of each raw material received must be kept. Mills must have in operation a documented quality control program for the sampling and testing of incoming raw materials </a:t>
            </a:r>
            <a:r>
              <a:rPr lang="en-AU" sz="2200" dirty="0" smtClean="0">
                <a:solidFill>
                  <a:schemeClr val="tx1"/>
                </a:solidFill>
                <a:latin typeface="Comic Sans MS" panose="030F0702030302020204" pitchFamily="66" charset="0"/>
              </a:rPr>
              <a:t>before use.</a:t>
            </a:r>
          </a:p>
          <a:p>
            <a:r>
              <a:rPr lang="en-AU" sz="2200" dirty="0" smtClean="0">
                <a:solidFill>
                  <a:schemeClr val="tx1"/>
                </a:solidFill>
                <a:latin typeface="Comic Sans MS" panose="030F0702030302020204" pitchFamily="66" charset="0"/>
              </a:rPr>
              <a:t>Retention </a:t>
            </a:r>
            <a:r>
              <a:rPr lang="en-AU" sz="2200" dirty="0">
                <a:solidFill>
                  <a:schemeClr val="tx1"/>
                </a:solidFill>
                <a:latin typeface="Comic Sans MS" panose="030F0702030302020204" pitchFamily="66" charset="0"/>
              </a:rPr>
              <a:t>samples of all bulk raw materials accepted must be taken and retained for a period of at least 3 months. </a:t>
            </a:r>
            <a:endParaRPr lang="en-AU" sz="2200" dirty="0" smtClean="0">
              <a:solidFill>
                <a:schemeClr val="tx1"/>
              </a:solidFill>
              <a:latin typeface="Comic Sans MS" panose="030F0702030302020204" pitchFamily="66" charset="0"/>
            </a:endParaRPr>
          </a:p>
          <a:p>
            <a:r>
              <a:rPr lang="en-AU" sz="2200" dirty="0" smtClean="0">
                <a:solidFill>
                  <a:schemeClr val="tx1"/>
                </a:solidFill>
                <a:latin typeface="Comic Sans MS" panose="030F0702030302020204" pitchFamily="66" charset="0"/>
              </a:rPr>
              <a:t>All </a:t>
            </a:r>
            <a:r>
              <a:rPr lang="en-AU" sz="2200" dirty="0">
                <a:solidFill>
                  <a:schemeClr val="tx1"/>
                </a:solidFill>
                <a:latin typeface="Comic Sans MS" panose="030F0702030302020204" pitchFamily="66" charset="0"/>
              </a:rPr>
              <a:t>packaged raw materials, premixes and medications must be clearly labelled by the supplier with product name, weight, date of manufacture and/or expiry date, batch number.</a:t>
            </a:r>
            <a:endParaRPr lang="en-US" sz="2200" dirty="0">
              <a:solidFill>
                <a:schemeClr val="tx1"/>
              </a:solidFill>
              <a:latin typeface="Comic Sans MS" panose="030F0702030302020204" pitchFamily="66" charset="0"/>
            </a:endParaRPr>
          </a:p>
          <a:p>
            <a:r>
              <a:rPr lang="en-AU" sz="2200" dirty="0">
                <a:solidFill>
                  <a:schemeClr val="tx1"/>
                </a:solidFill>
                <a:latin typeface="Comic Sans MS" panose="030F0702030302020204" pitchFamily="66" charset="0"/>
              </a:rPr>
              <a:t>Labelling and packaging materials must be treated as raw materials and should pass quality assessment before use</a:t>
            </a:r>
            <a:r>
              <a:rPr lang="en-AU" sz="2200" dirty="0">
                <a:latin typeface="Comic Sans MS" panose="030F0702030302020204" pitchFamily="66" charset="0"/>
              </a:rPr>
              <a:t>. </a:t>
            </a:r>
            <a:endParaRPr lang="en-US" sz="2200" dirty="0">
              <a:latin typeface="Comic Sans MS" panose="030F0702030302020204" pitchFamily="66" charset="0"/>
            </a:endParaRPr>
          </a:p>
        </p:txBody>
      </p:sp>
    </p:spTree>
    <p:extLst>
      <p:ext uri="{BB962C8B-B14F-4D97-AF65-F5344CB8AC3E}">
        <p14:creationId xmlns:p14="http://schemas.microsoft.com/office/powerpoint/2010/main" xmlns="" val="3747758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latin typeface="Comic Sans MS" panose="030F0702030302020204" pitchFamily="66" charset="0"/>
              </a:rPr>
              <a:t>7</a:t>
            </a:r>
            <a:r>
              <a:rPr lang="en-AU" b="1" dirty="0" smtClean="0">
                <a:latin typeface="Comic Sans MS" panose="030F0702030302020204" pitchFamily="66" charset="0"/>
              </a:rPr>
              <a:t>. </a:t>
            </a:r>
            <a:r>
              <a:rPr lang="en-AU" b="1" dirty="0">
                <a:latin typeface="Comic Sans MS" panose="030F0702030302020204" pitchFamily="66" charset="0"/>
              </a:rPr>
              <a:t>Raw Materials - Storage</a:t>
            </a:r>
            <a:endParaRPr lang="en-US" dirty="0">
              <a:effectLst/>
              <a:latin typeface="Comic Sans MS" panose="030F0702030302020204" pitchFamily="66" charset="0"/>
            </a:endParaRPr>
          </a:p>
        </p:txBody>
      </p:sp>
      <p:sp>
        <p:nvSpPr>
          <p:cNvPr id="3" name="Content Placeholder 2"/>
          <p:cNvSpPr>
            <a:spLocks noGrp="1"/>
          </p:cNvSpPr>
          <p:nvPr>
            <p:ph idx="1"/>
          </p:nvPr>
        </p:nvSpPr>
        <p:spPr>
          <a:xfrm>
            <a:off x="673768" y="2603499"/>
            <a:ext cx="10972800" cy="3881521"/>
          </a:xfrm>
        </p:spPr>
        <p:txBody>
          <a:bodyPr>
            <a:normAutofit lnSpcReduction="10000"/>
          </a:bodyPr>
          <a:lstStyle/>
          <a:p>
            <a:r>
              <a:rPr lang="en-AU" sz="2400" dirty="0">
                <a:solidFill>
                  <a:schemeClr val="tx1"/>
                </a:solidFill>
                <a:latin typeface="Comic Sans MS" panose="030F0702030302020204" pitchFamily="66" charset="0"/>
              </a:rPr>
              <a:t>All storage areas must be designed and maintained to prevent damage, contamination, </a:t>
            </a:r>
            <a:r>
              <a:rPr lang="en-AU" sz="2400" dirty="0" smtClean="0">
                <a:solidFill>
                  <a:schemeClr val="tx1"/>
                </a:solidFill>
                <a:latin typeface="Comic Sans MS" panose="030F0702030302020204" pitchFamily="66" charset="0"/>
              </a:rPr>
              <a:t>unintended mixing</a:t>
            </a:r>
            <a:r>
              <a:rPr lang="en-AU" sz="2400" dirty="0">
                <a:solidFill>
                  <a:schemeClr val="tx1"/>
                </a:solidFill>
                <a:latin typeface="Comic Sans MS" panose="030F0702030302020204" pitchFamily="66" charset="0"/>
              </a:rPr>
              <a:t>, or spoilage of ingredients and packaging materials. </a:t>
            </a:r>
            <a:endParaRPr lang="en-AU" sz="2400" dirty="0" smtClean="0">
              <a:solidFill>
                <a:schemeClr val="tx1"/>
              </a:solidFill>
              <a:latin typeface="Comic Sans MS" panose="030F0702030302020204" pitchFamily="66" charset="0"/>
            </a:endParaRPr>
          </a:p>
          <a:p>
            <a:r>
              <a:rPr lang="en-AU" sz="2400" dirty="0" smtClean="0">
                <a:solidFill>
                  <a:schemeClr val="tx1"/>
                </a:solidFill>
                <a:latin typeface="Comic Sans MS" panose="030F0702030302020204" pitchFamily="66" charset="0"/>
              </a:rPr>
              <a:t>To </a:t>
            </a:r>
            <a:r>
              <a:rPr lang="en-AU" sz="2400" dirty="0">
                <a:solidFill>
                  <a:schemeClr val="tx1"/>
                </a:solidFill>
                <a:latin typeface="Comic Sans MS" panose="030F0702030302020204" pitchFamily="66" charset="0"/>
              </a:rPr>
              <a:t>ensure proper identification of all </a:t>
            </a:r>
            <a:r>
              <a:rPr lang="en-AU" sz="2400" dirty="0" smtClean="0">
                <a:solidFill>
                  <a:schemeClr val="tx1"/>
                </a:solidFill>
                <a:latin typeface="Comic Sans MS" panose="030F0702030302020204" pitchFamily="66" charset="0"/>
              </a:rPr>
              <a:t>stored</a:t>
            </a:r>
            <a:r>
              <a:rPr lang="en-US" sz="2400" dirty="0" smtClean="0">
                <a:solidFill>
                  <a:schemeClr val="tx1"/>
                </a:solidFill>
                <a:latin typeface="Comic Sans MS" panose="030F0702030302020204" pitchFamily="66" charset="0"/>
              </a:rPr>
              <a:t> </a:t>
            </a:r>
            <a:r>
              <a:rPr lang="en-AU" sz="2400" dirty="0" smtClean="0">
                <a:solidFill>
                  <a:schemeClr val="tx1"/>
                </a:solidFill>
                <a:latin typeface="Comic Sans MS" panose="030F0702030302020204" pitchFamily="66" charset="0"/>
              </a:rPr>
              <a:t>raw </a:t>
            </a:r>
            <a:r>
              <a:rPr lang="en-AU" sz="2400" dirty="0">
                <a:solidFill>
                  <a:schemeClr val="tx1"/>
                </a:solidFill>
                <a:latin typeface="Comic Sans MS" panose="030F0702030302020204" pitchFamily="66" charset="0"/>
              </a:rPr>
              <a:t>materials, all containers must be clearly identified by either labelling or numbering. </a:t>
            </a:r>
            <a:endParaRPr lang="en-US" sz="2400" dirty="0">
              <a:solidFill>
                <a:schemeClr val="tx1"/>
              </a:solidFill>
              <a:latin typeface="Comic Sans MS" panose="030F0702030302020204" pitchFamily="66" charset="0"/>
            </a:endParaRPr>
          </a:p>
          <a:p>
            <a:r>
              <a:rPr lang="en-AU" sz="2400" dirty="0">
                <a:solidFill>
                  <a:schemeClr val="tx1"/>
                </a:solidFill>
                <a:latin typeface="Comic Sans MS" panose="030F0702030302020204" pitchFamily="66" charset="0"/>
              </a:rPr>
              <a:t>Silos, bins or tanks and warehouses should be inspected regularly for structural integrity and condition of contents. </a:t>
            </a:r>
            <a:endParaRPr lang="en-AU" sz="2400" dirty="0" smtClean="0">
              <a:solidFill>
                <a:schemeClr val="tx1"/>
              </a:solidFill>
              <a:latin typeface="Comic Sans MS" panose="030F0702030302020204" pitchFamily="66" charset="0"/>
            </a:endParaRPr>
          </a:p>
          <a:p>
            <a:r>
              <a:rPr lang="en-AU" sz="2400" dirty="0" smtClean="0">
                <a:solidFill>
                  <a:schemeClr val="tx1"/>
                </a:solidFill>
                <a:latin typeface="Comic Sans MS" panose="030F0702030302020204" pitchFamily="66" charset="0"/>
              </a:rPr>
              <a:t>Any </a:t>
            </a:r>
            <a:r>
              <a:rPr lang="en-AU" sz="2400" dirty="0">
                <a:solidFill>
                  <a:schemeClr val="tx1"/>
                </a:solidFill>
                <a:latin typeface="Comic Sans MS" panose="030F0702030302020204" pitchFamily="66" charset="0"/>
              </a:rPr>
              <a:t>chemical treatment (</a:t>
            </a:r>
            <a:r>
              <a:rPr lang="en-AU" sz="2400" dirty="0" err="1">
                <a:solidFill>
                  <a:schemeClr val="tx1"/>
                </a:solidFill>
                <a:latin typeface="Comic Sans MS" panose="030F0702030302020204" pitchFamily="66" charset="0"/>
              </a:rPr>
              <a:t>eg</a:t>
            </a:r>
            <a:r>
              <a:rPr lang="en-AU" sz="2400" dirty="0">
                <a:solidFill>
                  <a:schemeClr val="tx1"/>
                </a:solidFill>
                <a:latin typeface="Comic Sans MS" panose="030F0702030302020204" pitchFamily="66" charset="0"/>
              </a:rPr>
              <a:t>. fumigants, pesticides) applied to stored raw materials must be applied by suitably trained personnel and application records must be </a:t>
            </a:r>
            <a:r>
              <a:rPr lang="en-AU" sz="2400" dirty="0" smtClean="0">
                <a:solidFill>
                  <a:schemeClr val="tx1"/>
                </a:solidFill>
                <a:latin typeface="Comic Sans MS" panose="030F0702030302020204" pitchFamily="66" charset="0"/>
              </a:rPr>
              <a:t>kept.</a:t>
            </a:r>
            <a:endParaRPr lang="en-US" sz="2400" dirty="0">
              <a:solidFill>
                <a:schemeClr val="tx1"/>
              </a:solidFill>
              <a:latin typeface="Comic Sans MS" panose="030F0702030302020204" pitchFamily="66" charset="0"/>
            </a:endParaRPr>
          </a:p>
          <a:p>
            <a:pPr marL="0" indent="0">
              <a:buNone/>
            </a:pPr>
            <a:endParaRPr lang="en-US" dirty="0"/>
          </a:p>
        </p:txBody>
      </p:sp>
    </p:spTree>
    <p:extLst>
      <p:ext uri="{BB962C8B-B14F-4D97-AF65-F5344CB8AC3E}">
        <p14:creationId xmlns:p14="http://schemas.microsoft.com/office/powerpoint/2010/main" xmlns="" val="17406861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000" b="1" dirty="0" smtClean="0">
                <a:latin typeface="Comic Sans MS" panose="030F0702030302020204" pitchFamily="66" charset="0"/>
              </a:rPr>
              <a:t>8. </a:t>
            </a:r>
            <a:r>
              <a:rPr lang="en-AU" sz="3000" b="1" dirty="0" smtClean="0">
                <a:latin typeface="Comic Sans MS" panose="030F0702030302020204" pitchFamily="66" charset="0"/>
              </a:rPr>
              <a:t>Products/Agents not </a:t>
            </a:r>
            <a:r>
              <a:rPr lang="en-AU" sz="3000" b="1" dirty="0">
                <a:latin typeface="Comic Sans MS" panose="030F0702030302020204" pitchFamily="66" charset="0"/>
              </a:rPr>
              <a:t>f</a:t>
            </a:r>
            <a:r>
              <a:rPr lang="en-AU" sz="3000" b="1" dirty="0" smtClean="0">
                <a:latin typeface="Comic Sans MS" panose="030F0702030302020204" pitchFamily="66" charset="0"/>
              </a:rPr>
              <a:t>or Incorporation in Feed - Storage, Handling and Use</a:t>
            </a:r>
            <a:r>
              <a:rPr lang="en-US" dirty="0"/>
              <a:t/>
            </a:r>
            <a:br>
              <a:rPr lang="en-US" dirty="0"/>
            </a:br>
            <a:endParaRPr lang="en-US" dirty="0"/>
          </a:p>
        </p:txBody>
      </p:sp>
      <p:sp>
        <p:nvSpPr>
          <p:cNvPr id="3" name="Content Placeholder 2"/>
          <p:cNvSpPr>
            <a:spLocks noGrp="1"/>
          </p:cNvSpPr>
          <p:nvPr>
            <p:ph idx="1"/>
          </p:nvPr>
        </p:nvSpPr>
        <p:spPr>
          <a:xfrm>
            <a:off x="529390" y="2310063"/>
            <a:ext cx="11213432" cy="4042611"/>
          </a:xfrm>
        </p:spPr>
        <p:txBody>
          <a:bodyPr>
            <a:normAutofit lnSpcReduction="10000"/>
          </a:bodyPr>
          <a:lstStyle/>
          <a:p>
            <a:r>
              <a:rPr lang="en-US" sz="2400" dirty="0">
                <a:solidFill>
                  <a:schemeClr val="tx1"/>
                </a:solidFill>
                <a:latin typeface="Comic Sans MS" panose="030F0702030302020204" pitchFamily="66" charset="0"/>
              </a:rPr>
              <a:t>Materials in this group will include bait used in pest control, boiler water treatments, cleaning agents or substances used to control </a:t>
            </a:r>
            <a:r>
              <a:rPr lang="en-US" sz="2400" dirty="0" smtClean="0">
                <a:solidFill>
                  <a:schemeClr val="tx1"/>
                </a:solidFill>
                <a:latin typeface="Comic Sans MS" panose="030F0702030302020204" pitchFamily="66" charset="0"/>
              </a:rPr>
              <a:t>odor</a:t>
            </a:r>
          </a:p>
          <a:p>
            <a:r>
              <a:rPr lang="en-US" sz="2400" dirty="0">
                <a:solidFill>
                  <a:schemeClr val="tx1"/>
                </a:solidFill>
                <a:latin typeface="Comic Sans MS" panose="030F0702030302020204" pitchFamily="66" charset="0"/>
              </a:rPr>
              <a:t>Chemicals used as part of the pest control program represent a significant potential risk to feed safety and must be used with caution and in a controlled </a:t>
            </a:r>
            <a:r>
              <a:rPr lang="en-US" sz="2400" dirty="0" smtClean="0">
                <a:solidFill>
                  <a:schemeClr val="tx1"/>
                </a:solidFill>
                <a:latin typeface="Comic Sans MS" panose="030F0702030302020204" pitchFamily="66" charset="0"/>
              </a:rPr>
              <a:t>manner</a:t>
            </a:r>
          </a:p>
          <a:p>
            <a:r>
              <a:rPr lang="en-US" sz="2400" dirty="0">
                <a:solidFill>
                  <a:schemeClr val="tx1"/>
                </a:solidFill>
                <a:latin typeface="Comic Sans MS" panose="030F0702030302020204" pitchFamily="66" charset="0"/>
              </a:rPr>
              <a:t>All such materials must be stored securely away from ingredient storage areas and access points to the production </a:t>
            </a:r>
            <a:r>
              <a:rPr lang="en-US" sz="2400" dirty="0" smtClean="0">
                <a:solidFill>
                  <a:schemeClr val="tx1"/>
                </a:solidFill>
                <a:latin typeface="Comic Sans MS" panose="030F0702030302020204" pitchFamily="66" charset="0"/>
              </a:rPr>
              <a:t>line</a:t>
            </a:r>
          </a:p>
          <a:p>
            <a:r>
              <a:rPr lang="en-US" sz="2400" dirty="0">
                <a:solidFill>
                  <a:schemeClr val="tx1"/>
                </a:solidFill>
                <a:latin typeface="Comic Sans MS" panose="030F0702030302020204" pitchFamily="66" charset="0"/>
              </a:rPr>
              <a:t>Chemicals used as part of the pest control program represent a significant potential risk to feed safety and must be used with caution and in a controlled manner</a:t>
            </a:r>
            <a:endParaRPr lang="en-US" sz="2400" dirty="0" smtClean="0">
              <a:solidFill>
                <a:schemeClr val="tx1"/>
              </a:solidFill>
              <a:latin typeface="Comic Sans MS" panose="030F0702030302020204" pitchFamily="66" charset="0"/>
            </a:endParaRPr>
          </a:p>
          <a:p>
            <a:pPr marL="0" indent="0">
              <a:buNone/>
            </a:pPr>
            <a:endParaRPr lang="en-US" dirty="0"/>
          </a:p>
        </p:txBody>
      </p:sp>
    </p:spTree>
    <p:extLst>
      <p:ext uri="{BB962C8B-B14F-4D97-AF65-F5344CB8AC3E}">
        <p14:creationId xmlns:p14="http://schemas.microsoft.com/office/powerpoint/2010/main" xmlns="" val="27377284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1035605"/>
          </a:xfrm>
        </p:spPr>
        <p:txBody>
          <a:bodyPr/>
          <a:lstStyle/>
          <a:p>
            <a:r>
              <a:rPr lang="en-AU" sz="3000" b="1" dirty="0" smtClean="0">
                <a:latin typeface="Comic Sans MS" panose="030F0702030302020204" pitchFamily="66" charset="0"/>
              </a:rPr>
              <a:t>9. Formulation and Manufacturing Instructions</a:t>
            </a:r>
            <a:r>
              <a:rPr lang="en-US" dirty="0"/>
              <a:t/>
            </a:r>
            <a:br>
              <a:rPr lang="en-US" dirty="0"/>
            </a:br>
            <a:endParaRPr lang="en-US" dirty="0"/>
          </a:p>
        </p:txBody>
      </p:sp>
      <p:sp>
        <p:nvSpPr>
          <p:cNvPr id="3" name="Content Placeholder 2"/>
          <p:cNvSpPr>
            <a:spLocks noGrp="1"/>
          </p:cNvSpPr>
          <p:nvPr>
            <p:ph idx="1"/>
          </p:nvPr>
        </p:nvSpPr>
        <p:spPr>
          <a:xfrm>
            <a:off x="493295" y="2322095"/>
            <a:ext cx="11213431" cy="3697705"/>
          </a:xfrm>
        </p:spPr>
        <p:txBody>
          <a:bodyPr/>
          <a:lstStyle/>
          <a:p>
            <a:r>
              <a:rPr lang="en-AU" sz="2400" dirty="0">
                <a:solidFill>
                  <a:schemeClr val="tx1"/>
                </a:solidFill>
                <a:latin typeface="Comic Sans MS" panose="030F0702030302020204" pitchFamily="66" charset="0"/>
              </a:rPr>
              <a:t>A written master formula must be made by an authorised person and kept on a master file with a record of the dates of use.</a:t>
            </a:r>
            <a:endParaRPr lang="en-US" sz="2400" dirty="0">
              <a:solidFill>
                <a:schemeClr val="tx1"/>
              </a:solidFill>
              <a:latin typeface="Comic Sans MS" panose="030F0702030302020204" pitchFamily="66" charset="0"/>
            </a:endParaRPr>
          </a:p>
          <a:p>
            <a:r>
              <a:rPr lang="en-AU" sz="2400" dirty="0">
                <a:solidFill>
                  <a:schemeClr val="tx1"/>
                </a:solidFill>
                <a:latin typeface="Comic Sans MS" panose="030F0702030302020204" pitchFamily="66" charset="0"/>
              </a:rPr>
              <a:t>For each formula the following information must be included:</a:t>
            </a:r>
            <a:endParaRPr lang="en-US" sz="2400" dirty="0">
              <a:solidFill>
                <a:schemeClr val="tx1"/>
              </a:solidFill>
              <a:latin typeface="Comic Sans MS" panose="030F0702030302020204" pitchFamily="66" charset="0"/>
            </a:endParaRPr>
          </a:p>
          <a:p>
            <a:pPr marL="400050" indent="-400050">
              <a:buFont typeface="+mj-lt"/>
              <a:buAutoNum type="romanLcPeriod"/>
            </a:pPr>
            <a:r>
              <a:rPr lang="en-AU" sz="2400" dirty="0" smtClean="0">
                <a:solidFill>
                  <a:schemeClr val="tx1"/>
                </a:solidFill>
                <a:latin typeface="Comic Sans MS" panose="030F0702030302020204" pitchFamily="66" charset="0"/>
              </a:rPr>
              <a:t>The </a:t>
            </a:r>
            <a:r>
              <a:rPr lang="en-AU" sz="2400" dirty="0">
                <a:solidFill>
                  <a:schemeClr val="tx1"/>
                </a:solidFill>
                <a:latin typeface="Comic Sans MS" panose="030F0702030302020204" pitchFamily="66" charset="0"/>
              </a:rPr>
              <a:t>name and unique identity code of the product;</a:t>
            </a:r>
            <a:endParaRPr lang="en-US" sz="2400" dirty="0">
              <a:solidFill>
                <a:schemeClr val="tx1"/>
              </a:solidFill>
              <a:latin typeface="Comic Sans MS" panose="030F0702030302020204" pitchFamily="66" charset="0"/>
            </a:endParaRPr>
          </a:p>
          <a:p>
            <a:pPr marL="400050" indent="-400050">
              <a:buFont typeface="+mj-lt"/>
              <a:buAutoNum type="romanLcPeriod"/>
            </a:pPr>
            <a:r>
              <a:rPr lang="en-AU" sz="2400" dirty="0" smtClean="0">
                <a:solidFill>
                  <a:schemeClr val="tx1"/>
                </a:solidFill>
                <a:latin typeface="Comic Sans MS" panose="030F0702030302020204" pitchFamily="66" charset="0"/>
              </a:rPr>
              <a:t>An </a:t>
            </a:r>
            <a:r>
              <a:rPr lang="en-AU" sz="2400" dirty="0">
                <a:solidFill>
                  <a:schemeClr val="tx1"/>
                </a:solidFill>
                <a:latin typeface="Comic Sans MS" panose="030F0702030302020204" pitchFamily="66" charset="0"/>
              </a:rPr>
              <a:t>indication as to the animal type for which the product is intended to be </a:t>
            </a:r>
            <a:r>
              <a:rPr lang="en-AU" sz="2400" dirty="0" smtClean="0">
                <a:solidFill>
                  <a:schemeClr val="tx1"/>
                </a:solidFill>
                <a:latin typeface="Comic Sans MS" panose="030F0702030302020204" pitchFamily="66" charset="0"/>
              </a:rPr>
              <a:t>fed</a:t>
            </a:r>
            <a:endParaRPr lang="en-US" sz="2400" dirty="0" smtClean="0">
              <a:solidFill>
                <a:schemeClr val="tx1"/>
              </a:solidFill>
              <a:latin typeface="Comic Sans MS" panose="030F0702030302020204" pitchFamily="66" charset="0"/>
            </a:endParaRPr>
          </a:p>
          <a:p>
            <a:pPr marL="400050" indent="-400050">
              <a:buFont typeface="+mj-lt"/>
              <a:buAutoNum type="romanLcPeriod"/>
            </a:pPr>
            <a:r>
              <a:rPr lang="en-AU" sz="2400" dirty="0" smtClean="0">
                <a:solidFill>
                  <a:schemeClr val="tx1"/>
                </a:solidFill>
                <a:latin typeface="Comic Sans MS" panose="030F0702030302020204" pitchFamily="66" charset="0"/>
              </a:rPr>
              <a:t>The </a:t>
            </a:r>
            <a:r>
              <a:rPr lang="en-AU" sz="2400" dirty="0">
                <a:solidFill>
                  <a:schemeClr val="tx1"/>
                </a:solidFill>
                <a:latin typeface="Comic Sans MS" panose="030F0702030302020204" pitchFamily="66" charset="0"/>
              </a:rPr>
              <a:t>precise quantity of each raw material and, where appropriate, the location of the bin or bags of that raw </a:t>
            </a:r>
            <a:r>
              <a:rPr lang="en-AU" sz="2400" dirty="0" smtClean="0">
                <a:solidFill>
                  <a:schemeClr val="tx1"/>
                </a:solidFill>
                <a:latin typeface="Comic Sans MS" panose="030F0702030302020204" pitchFamily="66" charset="0"/>
              </a:rPr>
              <a:t>material</a:t>
            </a:r>
            <a:endParaRPr lang="en-US" sz="2400" dirty="0">
              <a:solidFill>
                <a:schemeClr val="tx1"/>
              </a:solidFill>
              <a:latin typeface="Comic Sans MS" panose="030F0702030302020204" pitchFamily="66" charset="0"/>
            </a:endParaRPr>
          </a:p>
          <a:p>
            <a:endParaRPr lang="en-US" dirty="0"/>
          </a:p>
        </p:txBody>
      </p:sp>
    </p:spTree>
    <p:extLst>
      <p:ext uri="{BB962C8B-B14F-4D97-AF65-F5344CB8AC3E}">
        <p14:creationId xmlns:p14="http://schemas.microsoft.com/office/powerpoint/2010/main" xmlns="" val="34666425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10. </a:t>
            </a:r>
            <a:r>
              <a:rPr lang="en-AU" b="1" dirty="0" smtClean="0">
                <a:latin typeface="Comic Sans MS" panose="030F0702030302020204" pitchFamily="66" charset="0"/>
              </a:rPr>
              <a:t>Production </a:t>
            </a:r>
            <a:endParaRPr lang="en-US" b="1" dirty="0">
              <a:latin typeface="Comic Sans MS" panose="030F0702030302020204" pitchFamily="66" charset="0"/>
            </a:endParaRPr>
          </a:p>
        </p:txBody>
      </p:sp>
      <p:sp>
        <p:nvSpPr>
          <p:cNvPr id="3" name="Content Placeholder 2"/>
          <p:cNvSpPr>
            <a:spLocks noGrp="1"/>
          </p:cNvSpPr>
          <p:nvPr>
            <p:ph idx="1"/>
          </p:nvPr>
        </p:nvSpPr>
        <p:spPr>
          <a:xfrm>
            <a:off x="1154954" y="2346158"/>
            <a:ext cx="10515678" cy="3874168"/>
          </a:xfrm>
        </p:spPr>
        <p:txBody>
          <a:bodyPr>
            <a:normAutofit fontScale="92500" lnSpcReduction="20000"/>
          </a:bodyPr>
          <a:lstStyle/>
          <a:p>
            <a:r>
              <a:rPr lang="en-AU" sz="2600" dirty="0">
                <a:solidFill>
                  <a:schemeClr val="tx1"/>
                </a:solidFill>
                <a:latin typeface="Comic Sans MS" panose="030F0702030302020204" pitchFamily="66" charset="0"/>
              </a:rPr>
              <a:t>The different stages of production must be carried out according to written procedures which define, check and control the critical points in the production process. </a:t>
            </a:r>
            <a:endParaRPr lang="en-AU" sz="2600" dirty="0" smtClean="0">
              <a:solidFill>
                <a:schemeClr val="tx1"/>
              </a:solidFill>
              <a:latin typeface="Comic Sans MS" panose="030F0702030302020204" pitchFamily="66" charset="0"/>
            </a:endParaRPr>
          </a:p>
          <a:p>
            <a:r>
              <a:rPr lang="en-AU" sz="2600" dirty="0" smtClean="0">
                <a:solidFill>
                  <a:schemeClr val="tx1"/>
                </a:solidFill>
                <a:latin typeface="Comic Sans MS" panose="030F0702030302020204" pitchFamily="66" charset="0"/>
              </a:rPr>
              <a:t>Veterinary </a:t>
            </a:r>
            <a:r>
              <a:rPr lang="en-AU" sz="2600" dirty="0">
                <a:solidFill>
                  <a:schemeClr val="tx1"/>
                </a:solidFill>
                <a:latin typeface="Comic Sans MS" panose="030F0702030302020204" pitchFamily="66" charset="0"/>
              </a:rPr>
              <a:t>chemical products in use must be added to the feed on the written instructions (prescription) of a veterinarian registered and acting under a law of the </a:t>
            </a:r>
            <a:r>
              <a:rPr lang="en-AU" sz="2600" dirty="0" smtClean="0">
                <a:solidFill>
                  <a:schemeClr val="tx1"/>
                </a:solidFill>
                <a:latin typeface="Comic Sans MS" panose="030F0702030302020204" pitchFamily="66" charset="0"/>
              </a:rPr>
              <a:t>jurisdiction</a:t>
            </a:r>
            <a:endParaRPr lang="en-AU" sz="2600" dirty="0">
              <a:solidFill>
                <a:schemeClr val="tx1"/>
              </a:solidFill>
              <a:latin typeface="Comic Sans MS" panose="030F0702030302020204" pitchFamily="66" charset="0"/>
            </a:endParaRPr>
          </a:p>
          <a:p>
            <a:r>
              <a:rPr lang="en-US" sz="2600" dirty="0" smtClean="0">
                <a:solidFill>
                  <a:schemeClr val="tx1"/>
                </a:solidFill>
                <a:latin typeface="Comic Sans MS" panose="030F0702030302020204" pitchFamily="66" charset="0"/>
              </a:rPr>
              <a:t>Each </a:t>
            </a:r>
            <a:r>
              <a:rPr lang="en-US" sz="2600" dirty="0">
                <a:solidFill>
                  <a:schemeClr val="tx1"/>
                </a:solidFill>
                <a:latin typeface="Comic Sans MS" panose="030F0702030302020204" pitchFamily="66" charset="0"/>
              </a:rPr>
              <a:t>feed batch must be mixed to achieve a homogeneous product. </a:t>
            </a:r>
            <a:endParaRPr lang="en-US" sz="2600" dirty="0" smtClean="0">
              <a:solidFill>
                <a:schemeClr val="tx1"/>
              </a:solidFill>
              <a:latin typeface="Comic Sans MS" panose="030F0702030302020204" pitchFamily="66" charset="0"/>
            </a:endParaRPr>
          </a:p>
          <a:p>
            <a:r>
              <a:rPr lang="en-AU" sz="2600" dirty="0" smtClean="0">
                <a:solidFill>
                  <a:schemeClr val="tx1"/>
                </a:solidFill>
                <a:latin typeface="Comic Sans MS" panose="030F0702030302020204" pitchFamily="66" charset="0"/>
              </a:rPr>
              <a:t>Actual </a:t>
            </a:r>
            <a:r>
              <a:rPr lang="en-AU" sz="2600" dirty="0">
                <a:solidFill>
                  <a:schemeClr val="tx1"/>
                </a:solidFill>
                <a:latin typeface="Comic Sans MS" panose="030F0702030302020204" pitchFamily="66" charset="0"/>
              </a:rPr>
              <a:t>final batch records of ingredients used must be recorded and retained for </a:t>
            </a:r>
            <a:r>
              <a:rPr lang="en-AU" sz="2600" dirty="0" smtClean="0">
                <a:solidFill>
                  <a:schemeClr val="tx1"/>
                </a:solidFill>
                <a:latin typeface="Comic Sans MS" panose="030F0702030302020204" pitchFamily="66" charset="0"/>
              </a:rPr>
              <a:t>3 </a:t>
            </a:r>
            <a:r>
              <a:rPr lang="en-AU" sz="2600" dirty="0">
                <a:solidFill>
                  <a:schemeClr val="tx1"/>
                </a:solidFill>
                <a:latin typeface="Comic Sans MS" panose="030F0702030302020204" pitchFamily="66" charset="0"/>
              </a:rPr>
              <a:t>months </a:t>
            </a:r>
            <a:endParaRPr lang="en-AU" sz="2600" dirty="0" smtClean="0">
              <a:solidFill>
                <a:schemeClr val="tx1"/>
              </a:solidFill>
              <a:latin typeface="Comic Sans MS" panose="030F0702030302020204" pitchFamily="66" charset="0"/>
            </a:endParaRPr>
          </a:p>
          <a:p>
            <a:r>
              <a:rPr lang="en-AU" sz="2600" dirty="0" smtClean="0">
                <a:solidFill>
                  <a:schemeClr val="tx1"/>
                </a:solidFill>
                <a:latin typeface="Comic Sans MS" panose="030F0702030302020204" pitchFamily="66" charset="0"/>
              </a:rPr>
              <a:t>A </a:t>
            </a:r>
            <a:r>
              <a:rPr lang="en-AU" sz="2600" dirty="0">
                <a:solidFill>
                  <a:schemeClr val="tx1"/>
                </a:solidFill>
                <a:latin typeface="Comic Sans MS" panose="030F0702030302020204" pitchFamily="66" charset="0"/>
              </a:rPr>
              <a:t>clearly labelled sample enabling traceability of each load of feed leaving the mill must be retained </a:t>
            </a:r>
            <a:r>
              <a:rPr lang="en-AU" sz="2600" dirty="0" smtClean="0">
                <a:solidFill>
                  <a:schemeClr val="tx1"/>
                </a:solidFill>
                <a:latin typeface="Comic Sans MS" panose="030F0702030302020204" pitchFamily="66" charset="0"/>
              </a:rPr>
              <a:t>for</a:t>
            </a:r>
            <a:r>
              <a:rPr lang="en-US" sz="2600" dirty="0" smtClean="0">
                <a:solidFill>
                  <a:schemeClr val="tx1"/>
                </a:solidFill>
                <a:latin typeface="Comic Sans MS" panose="030F0702030302020204" pitchFamily="66" charset="0"/>
              </a:rPr>
              <a:t> not </a:t>
            </a:r>
            <a:r>
              <a:rPr lang="en-AU" sz="2600" dirty="0" smtClean="0">
                <a:solidFill>
                  <a:schemeClr val="tx1"/>
                </a:solidFill>
                <a:latin typeface="Comic Sans MS" panose="030F0702030302020204" pitchFamily="66" charset="0"/>
              </a:rPr>
              <a:t>less </a:t>
            </a:r>
            <a:r>
              <a:rPr lang="en-AU" sz="2600" dirty="0">
                <a:solidFill>
                  <a:schemeClr val="tx1"/>
                </a:solidFill>
                <a:latin typeface="Comic Sans MS" panose="030F0702030302020204" pitchFamily="66" charset="0"/>
              </a:rPr>
              <a:t>than 3 months</a:t>
            </a:r>
            <a:endParaRPr lang="en-US" sz="2600" dirty="0">
              <a:solidFill>
                <a:schemeClr val="tx1"/>
              </a:solidFill>
              <a:latin typeface="Comic Sans MS" panose="030F0702030302020204" pitchFamily="66" charset="0"/>
            </a:endParaRPr>
          </a:p>
          <a:p>
            <a:endParaRPr lang="en-US" dirty="0"/>
          </a:p>
        </p:txBody>
      </p:sp>
    </p:spTree>
    <p:extLst>
      <p:ext uri="{BB962C8B-B14F-4D97-AF65-F5344CB8AC3E}">
        <p14:creationId xmlns:p14="http://schemas.microsoft.com/office/powerpoint/2010/main" xmlns="" val="23537195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915289"/>
          </a:xfrm>
        </p:spPr>
        <p:txBody>
          <a:bodyPr/>
          <a:lstStyle/>
          <a:p>
            <a:r>
              <a:rPr lang="en-AU" b="1" dirty="0" smtClean="0">
                <a:latin typeface="Comic Sans MS" panose="030F0702030302020204" pitchFamily="66" charset="0"/>
              </a:rPr>
              <a:t>11. Labelling of Bagged Product</a:t>
            </a:r>
            <a:r>
              <a:rPr lang="en-US" dirty="0"/>
              <a:t/>
            </a:r>
            <a:br>
              <a:rPr lang="en-US" dirty="0"/>
            </a:br>
            <a:endParaRPr lang="en-US" dirty="0"/>
          </a:p>
        </p:txBody>
      </p:sp>
      <p:sp>
        <p:nvSpPr>
          <p:cNvPr id="3" name="Content Placeholder 2"/>
          <p:cNvSpPr>
            <a:spLocks noGrp="1"/>
          </p:cNvSpPr>
          <p:nvPr>
            <p:ph idx="1"/>
          </p:nvPr>
        </p:nvSpPr>
        <p:spPr>
          <a:xfrm>
            <a:off x="697832" y="2430378"/>
            <a:ext cx="10996863" cy="3589421"/>
          </a:xfrm>
        </p:spPr>
        <p:txBody>
          <a:bodyPr/>
          <a:lstStyle/>
          <a:p>
            <a:r>
              <a:rPr lang="en-AU" sz="2600" dirty="0">
                <a:solidFill>
                  <a:schemeClr val="tx1"/>
                </a:solidFill>
                <a:latin typeface="Comic Sans MS" panose="030F0702030302020204" pitchFamily="66" charset="0"/>
              </a:rPr>
              <a:t>In the case of bagged product, correct packaging and labels must be applied at the time of bagging.</a:t>
            </a:r>
            <a:endParaRPr lang="en-US" sz="2600" dirty="0">
              <a:solidFill>
                <a:schemeClr val="tx1"/>
              </a:solidFill>
              <a:latin typeface="Comic Sans MS" panose="030F0702030302020204" pitchFamily="66" charset="0"/>
            </a:endParaRPr>
          </a:p>
          <a:p>
            <a:r>
              <a:rPr lang="en-AU" sz="2600" dirty="0">
                <a:solidFill>
                  <a:schemeClr val="tx1"/>
                </a:solidFill>
                <a:latin typeface="Comic Sans MS" panose="030F0702030302020204" pitchFamily="66" charset="0"/>
              </a:rPr>
              <a:t> Labels must meet regulatory requirements</a:t>
            </a:r>
            <a:r>
              <a:rPr lang="en-AU" dirty="0"/>
              <a:t>.  </a:t>
            </a:r>
            <a:endParaRPr lang="en-US" dirty="0"/>
          </a:p>
        </p:txBody>
      </p:sp>
    </p:spTree>
    <p:extLst>
      <p:ext uri="{BB962C8B-B14F-4D97-AF65-F5344CB8AC3E}">
        <p14:creationId xmlns:p14="http://schemas.microsoft.com/office/powerpoint/2010/main" xmlns="" val="27023229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903257"/>
          </a:xfrm>
        </p:spPr>
        <p:txBody>
          <a:bodyPr/>
          <a:lstStyle/>
          <a:p>
            <a:r>
              <a:rPr lang="en-AU" b="1" dirty="0" smtClean="0">
                <a:latin typeface="Comic Sans MS" panose="030F0702030302020204" pitchFamily="66" charset="0"/>
              </a:rPr>
              <a:t>12. Loading</a:t>
            </a:r>
            <a:r>
              <a:rPr lang="en-US" b="1" i="1" dirty="0"/>
              <a:t/>
            </a:r>
            <a:br>
              <a:rPr lang="en-US" b="1" i="1" dirty="0"/>
            </a:br>
            <a:endParaRPr lang="en-US" dirty="0"/>
          </a:p>
        </p:txBody>
      </p:sp>
      <p:sp>
        <p:nvSpPr>
          <p:cNvPr id="3" name="Content Placeholder 2"/>
          <p:cNvSpPr>
            <a:spLocks noGrp="1"/>
          </p:cNvSpPr>
          <p:nvPr>
            <p:ph idx="1"/>
          </p:nvPr>
        </p:nvSpPr>
        <p:spPr>
          <a:xfrm>
            <a:off x="565484" y="2454441"/>
            <a:ext cx="11141242" cy="3753853"/>
          </a:xfrm>
        </p:spPr>
        <p:txBody>
          <a:bodyPr>
            <a:normAutofit/>
          </a:bodyPr>
          <a:lstStyle/>
          <a:p>
            <a:r>
              <a:rPr lang="en-AU" sz="2400" dirty="0" smtClean="0">
                <a:solidFill>
                  <a:schemeClr val="tx1"/>
                </a:solidFill>
                <a:latin typeface="Comic Sans MS" panose="030F0702030302020204" pitchFamily="66" charset="0"/>
              </a:rPr>
              <a:t>Vehicles/trailers </a:t>
            </a:r>
            <a:r>
              <a:rPr lang="en-AU" sz="2400" dirty="0">
                <a:solidFill>
                  <a:schemeClr val="tx1"/>
                </a:solidFill>
                <a:latin typeface="Comic Sans MS" panose="030F0702030302020204" pitchFamily="66" charset="0"/>
              </a:rPr>
              <a:t>must be inspected prior to loading;</a:t>
            </a:r>
            <a:endParaRPr lang="en-US" sz="2400" dirty="0">
              <a:solidFill>
                <a:schemeClr val="tx1"/>
              </a:solidFill>
              <a:latin typeface="Comic Sans MS" panose="030F0702030302020204" pitchFamily="66" charset="0"/>
            </a:endParaRPr>
          </a:p>
          <a:p>
            <a:r>
              <a:rPr lang="en-AU" sz="2400" dirty="0" smtClean="0">
                <a:solidFill>
                  <a:schemeClr val="tx1"/>
                </a:solidFill>
                <a:latin typeface="Comic Sans MS" panose="030F0702030302020204" pitchFamily="66" charset="0"/>
              </a:rPr>
              <a:t>Details </a:t>
            </a:r>
            <a:r>
              <a:rPr lang="en-AU" sz="2400" dirty="0">
                <a:solidFill>
                  <a:schemeClr val="tx1"/>
                </a:solidFill>
                <a:latin typeface="Comic Sans MS" panose="030F0702030302020204" pitchFamily="66" charset="0"/>
              </a:rPr>
              <a:t>of contents of prior loads should be provided prior to loading and appropriate </a:t>
            </a:r>
            <a:r>
              <a:rPr lang="en-AU" sz="2400" dirty="0" smtClean="0">
                <a:solidFill>
                  <a:schemeClr val="tx1"/>
                </a:solidFill>
                <a:latin typeface="Comic Sans MS" panose="030F0702030302020204" pitchFamily="66" charset="0"/>
              </a:rPr>
              <a:t>action </a:t>
            </a:r>
            <a:r>
              <a:rPr lang="en-AU" sz="2400" dirty="0">
                <a:solidFill>
                  <a:schemeClr val="tx1"/>
                </a:solidFill>
                <a:latin typeface="Comic Sans MS" panose="030F0702030302020204" pitchFamily="66" charset="0"/>
              </a:rPr>
              <a:t>such as further cleaning taken if necessary.</a:t>
            </a:r>
            <a:endParaRPr lang="en-US" sz="2400" dirty="0">
              <a:solidFill>
                <a:schemeClr val="tx1"/>
              </a:solidFill>
              <a:latin typeface="Comic Sans MS" panose="030F0702030302020204" pitchFamily="66" charset="0"/>
            </a:endParaRPr>
          </a:p>
          <a:p>
            <a:r>
              <a:rPr lang="en-AU" sz="2400" dirty="0" smtClean="0">
                <a:solidFill>
                  <a:schemeClr val="tx1"/>
                </a:solidFill>
                <a:latin typeface="Comic Sans MS" panose="030F0702030302020204" pitchFamily="66" charset="0"/>
              </a:rPr>
              <a:t>Pallets </a:t>
            </a:r>
            <a:r>
              <a:rPr lang="en-AU" sz="2400" dirty="0">
                <a:solidFill>
                  <a:schemeClr val="tx1"/>
                </a:solidFill>
                <a:latin typeface="Comic Sans MS" panose="030F0702030302020204" pitchFamily="66" charset="0"/>
              </a:rPr>
              <a:t>used for the loading of packaged feed products must be kept in good condition so as not to damage product;</a:t>
            </a:r>
            <a:endParaRPr lang="en-US" sz="2400" dirty="0">
              <a:solidFill>
                <a:schemeClr val="tx1"/>
              </a:solidFill>
              <a:latin typeface="Comic Sans MS" panose="030F0702030302020204" pitchFamily="66" charset="0"/>
            </a:endParaRPr>
          </a:p>
          <a:p>
            <a:r>
              <a:rPr lang="en-AU" sz="2400" dirty="0" smtClean="0">
                <a:solidFill>
                  <a:schemeClr val="tx1"/>
                </a:solidFill>
                <a:latin typeface="Comic Sans MS" panose="030F0702030302020204" pitchFamily="66" charset="0"/>
              </a:rPr>
              <a:t>Damaged </a:t>
            </a:r>
            <a:r>
              <a:rPr lang="en-AU" sz="2400" dirty="0">
                <a:solidFill>
                  <a:schemeClr val="tx1"/>
                </a:solidFill>
                <a:latin typeface="Comic Sans MS" panose="030F0702030302020204" pitchFamily="66" charset="0"/>
              </a:rPr>
              <a:t>or leaking bags and other packaging should not be loaded for delivery.</a:t>
            </a:r>
            <a:endParaRPr lang="en-US" sz="2400" dirty="0">
              <a:solidFill>
                <a:schemeClr val="tx1"/>
              </a:solidFill>
              <a:latin typeface="Comic Sans MS" panose="030F0702030302020204" pitchFamily="66" charset="0"/>
            </a:endParaRPr>
          </a:p>
          <a:p>
            <a:endParaRPr lang="en-US" sz="24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xmlns="" val="19359073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13. Transport</a:t>
            </a:r>
            <a:endParaRPr lang="en-US" b="1" dirty="0">
              <a:latin typeface="Comic Sans MS" panose="030F0702030302020204" pitchFamily="66" charset="0"/>
            </a:endParaRPr>
          </a:p>
        </p:txBody>
      </p:sp>
      <p:sp>
        <p:nvSpPr>
          <p:cNvPr id="3" name="Content Placeholder 2"/>
          <p:cNvSpPr>
            <a:spLocks noGrp="1"/>
          </p:cNvSpPr>
          <p:nvPr>
            <p:ph idx="1"/>
          </p:nvPr>
        </p:nvSpPr>
        <p:spPr>
          <a:xfrm>
            <a:off x="517358" y="2382253"/>
            <a:ext cx="11177337" cy="3874168"/>
          </a:xfrm>
        </p:spPr>
        <p:txBody>
          <a:bodyPr/>
          <a:lstStyle/>
          <a:p>
            <a:r>
              <a:rPr lang="en-AU" sz="2400" dirty="0">
                <a:solidFill>
                  <a:schemeClr val="tx1"/>
                </a:solidFill>
                <a:latin typeface="Comic Sans MS" panose="030F0702030302020204" pitchFamily="66" charset="0"/>
              </a:rPr>
              <a:t>Transport vehicles/trailers must be kept in clean, well maintained and roadworthy </a:t>
            </a:r>
            <a:r>
              <a:rPr lang="en-AU" sz="2400" dirty="0" smtClean="0">
                <a:solidFill>
                  <a:schemeClr val="tx1"/>
                </a:solidFill>
                <a:latin typeface="Comic Sans MS" panose="030F0702030302020204" pitchFamily="66" charset="0"/>
              </a:rPr>
              <a:t>condition.</a:t>
            </a:r>
            <a:endParaRPr lang="en-US" sz="2400" dirty="0">
              <a:solidFill>
                <a:schemeClr val="tx1"/>
              </a:solidFill>
              <a:latin typeface="Comic Sans MS" panose="030F0702030302020204" pitchFamily="66" charset="0"/>
            </a:endParaRPr>
          </a:p>
          <a:p>
            <a:r>
              <a:rPr lang="en-AU" sz="2400" dirty="0" smtClean="0">
                <a:solidFill>
                  <a:schemeClr val="tx1"/>
                </a:solidFill>
                <a:latin typeface="Comic Sans MS" panose="030F0702030302020204" pitchFamily="66" charset="0"/>
              </a:rPr>
              <a:t>Transport </a:t>
            </a:r>
            <a:r>
              <a:rPr lang="en-AU" sz="2400" dirty="0">
                <a:solidFill>
                  <a:schemeClr val="tx1"/>
                </a:solidFill>
                <a:latin typeface="Comic Sans MS" panose="030F0702030302020204" pitchFamily="66" charset="0"/>
              </a:rPr>
              <a:t>drivers must always carry adequate documentation as to the identity of feed products in a given load (by compartment as applicable) and clear instructions as to the precise destination for delivery of each.</a:t>
            </a:r>
            <a:endParaRPr lang="en-US" sz="2400" dirty="0">
              <a:solidFill>
                <a:schemeClr val="tx1"/>
              </a:solidFill>
              <a:latin typeface="Comic Sans MS" panose="030F0702030302020204" pitchFamily="66" charset="0"/>
            </a:endParaRPr>
          </a:p>
          <a:p>
            <a:r>
              <a:rPr lang="en-AU" sz="2400" dirty="0">
                <a:solidFill>
                  <a:schemeClr val="tx1"/>
                </a:solidFill>
                <a:latin typeface="Comic Sans MS" panose="030F0702030302020204" pitchFamily="66" charset="0"/>
              </a:rPr>
              <a:t>If any incident </a:t>
            </a:r>
            <a:r>
              <a:rPr lang="en-AU" sz="2400" dirty="0" smtClean="0">
                <a:solidFill>
                  <a:schemeClr val="tx1"/>
                </a:solidFill>
                <a:latin typeface="Comic Sans MS" panose="030F0702030302020204" pitchFamily="66" charset="0"/>
              </a:rPr>
              <a:t>(e.g. </a:t>
            </a:r>
            <a:r>
              <a:rPr lang="en-AU" sz="2400" dirty="0">
                <a:solidFill>
                  <a:schemeClr val="tx1"/>
                </a:solidFill>
                <a:latin typeface="Comic Sans MS" panose="030F0702030302020204" pitchFamily="66" charset="0"/>
              </a:rPr>
              <a:t>accident) should occur during feed transport which could result in unintended mixing or contamination either between compartments or from the exterior, this must be </a:t>
            </a:r>
            <a:r>
              <a:rPr lang="en-AU" sz="2400" dirty="0" smtClean="0">
                <a:solidFill>
                  <a:schemeClr val="tx1"/>
                </a:solidFill>
                <a:latin typeface="Comic Sans MS" panose="030F0702030302020204" pitchFamily="66" charset="0"/>
              </a:rPr>
              <a:t>reported. </a:t>
            </a:r>
            <a:endParaRPr lang="en-US" sz="2400" dirty="0">
              <a:solidFill>
                <a:schemeClr val="tx1"/>
              </a:solidFill>
              <a:latin typeface="Comic Sans MS" panose="030F0702030302020204" pitchFamily="66" charset="0"/>
            </a:endParaRPr>
          </a:p>
          <a:p>
            <a:endParaRPr lang="en-US" dirty="0"/>
          </a:p>
        </p:txBody>
      </p:sp>
    </p:spTree>
    <p:extLst>
      <p:ext uri="{BB962C8B-B14F-4D97-AF65-F5344CB8AC3E}">
        <p14:creationId xmlns:p14="http://schemas.microsoft.com/office/powerpoint/2010/main" xmlns="" val="2002400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Comic Sans MS" panose="030F0702030302020204" pitchFamily="66" charset="0"/>
              </a:rPr>
              <a:t>INTRODUCTION </a:t>
            </a:r>
            <a:r>
              <a:rPr lang="en-US" sz="3000" b="1" dirty="0" smtClean="0">
                <a:latin typeface="Comic Sans MS" panose="030F0702030302020204" pitchFamily="66" charset="0"/>
              </a:rPr>
              <a:t>–WHAT IS THE CHALLENGE</a:t>
            </a:r>
            <a:endParaRPr lang="en-US" sz="3000" dirty="0"/>
          </a:p>
        </p:txBody>
      </p:sp>
      <p:sp>
        <p:nvSpPr>
          <p:cNvPr id="3" name="Content Placeholder 2"/>
          <p:cNvSpPr>
            <a:spLocks noGrp="1"/>
          </p:cNvSpPr>
          <p:nvPr>
            <p:ph idx="1"/>
          </p:nvPr>
        </p:nvSpPr>
        <p:spPr>
          <a:xfrm>
            <a:off x="677333" y="2526632"/>
            <a:ext cx="10981267" cy="3514730"/>
          </a:xfrm>
        </p:spPr>
        <p:txBody>
          <a:bodyPr/>
          <a:lstStyle/>
          <a:p>
            <a:pPr marL="0" indent="0" algn="just">
              <a:buNone/>
            </a:pPr>
            <a:r>
              <a:rPr lang="en-US" sz="2800" dirty="0">
                <a:solidFill>
                  <a:schemeClr val="tx1"/>
                </a:solidFill>
                <a:latin typeface="Comic Sans MS" panose="030F0702030302020204" pitchFamily="66" charset="0"/>
              </a:rPr>
              <a:t>The global challenge before all feed manufacturers, irrespective of size according to International Feed Industry Federation (IFIF) is how to “meet the demand of 60% more food including animal protein like beef, poultry, fish and dairy product for an estimated 9 billion people by 2050 and do so safely and sustainably</a:t>
            </a:r>
            <a:r>
              <a:rPr lang="en-US" sz="2800" dirty="0" smtClean="0">
                <a:solidFill>
                  <a:schemeClr val="tx1"/>
                </a:solidFill>
                <a:latin typeface="Comic Sans MS" panose="030F0702030302020204" pitchFamily="66" charset="0"/>
              </a:rPr>
              <a:t>”.</a:t>
            </a:r>
          </a:p>
          <a:p>
            <a:pPr marL="0" indent="0">
              <a:buNone/>
            </a:pPr>
            <a:endParaRPr lang="en-US" dirty="0">
              <a:latin typeface="Comic Sans MS" panose="030F0702030302020204" pitchFamily="66" charset="0"/>
            </a:endParaRPr>
          </a:p>
          <a:p>
            <a:endParaRPr lang="en-US" dirty="0"/>
          </a:p>
        </p:txBody>
      </p:sp>
    </p:spTree>
    <p:extLst>
      <p:ext uri="{BB962C8B-B14F-4D97-AF65-F5344CB8AC3E}">
        <p14:creationId xmlns:p14="http://schemas.microsoft.com/office/powerpoint/2010/main" xmlns="" val="41168114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1011542"/>
          </a:xfrm>
        </p:spPr>
        <p:txBody>
          <a:bodyPr/>
          <a:lstStyle/>
          <a:p>
            <a:r>
              <a:rPr lang="en-AU" b="1" dirty="0" smtClean="0">
                <a:latin typeface="Comic Sans MS" panose="030F0702030302020204" pitchFamily="66" charset="0"/>
              </a:rPr>
              <a:t>14. Delivery</a:t>
            </a:r>
            <a:r>
              <a:rPr lang="en-US" b="1" i="1" dirty="0"/>
              <a:t/>
            </a:r>
            <a:br>
              <a:rPr lang="en-US" b="1" i="1" dirty="0"/>
            </a:br>
            <a:endParaRPr lang="en-US" dirty="0"/>
          </a:p>
        </p:txBody>
      </p:sp>
      <p:sp>
        <p:nvSpPr>
          <p:cNvPr id="3" name="Content Placeholder 2"/>
          <p:cNvSpPr>
            <a:spLocks noGrp="1"/>
          </p:cNvSpPr>
          <p:nvPr>
            <p:ph idx="1"/>
          </p:nvPr>
        </p:nvSpPr>
        <p:spPr>
          <a:xfrm>
            <a:off x="517358" y="2418347"/>
            <a:ext cx="11177337" cy="3717758"/>
          </a:xfrm>
        </p:spPr>
        <p:txBody>
          <a:bodyPr>
            <a:normAutofit/>
          </a:bodyPr>
          <a:lstStyle/>
          <a:p>
            <a:r>
              <a:rPr lang="en-AU" sz="2400" dirty="0">
                <a:solidFill>
                  <a:schemeClr val="tx1"/>
                </a:solidFill>
                <a:latin typeface="Comic Sans MS" panose="030F0702030302020204" pitchFamily="66" charset="0"/>
              </a:rPr>
              <a:t>The recipient of a given consignment of bulk or packaged feed products has responsibility for the provision of adequate, safe and unobstructed facilities for </a:t>
            </a:r>
            <a:r>
              <a:rPr lang="en-AU" sz="2400" dirty="0" smtClean="0">
                <a:solidFill>
                  <a:schemeClr val="tx1"/>
                </a:solidFill>
                <a:latin typeface="Comic Sans MS" panose="030F0702030302020204" pitchFamily="66" charset="0"/>
              </a:rPr>
              <a:t>unloading</a:t>
            </a:r>
          </a:p>
          <a:p>
            <a:r>
              <a:rPr lang="en-AU" sz="2400" dirty="0">
                <a:solidFill>
                  <a:schemeClr val="tx1"/>
                </a:solidFill>
                <a:latin typeface="Comic Sans MS" panose="030F0702030302020204" pitchFamily="66" charset="0"/>
              </a:rPr>
              <a:t>Feed must not be unloaded into a farm storage facility (silo, bin) other than as instructed, unless with the permission of the farm owner/manager</a:t>
            </a:r>
            <a:r>
              <a:rPr lang="en-AU" sz="2400" dirty="0" smtClean="0">
                <a:solidFill>
                  <a:schemeClr val="tx1"/>
                </a:solidFill>
                <a:latin typeface="Comic Sans MS" panose="030F0702030302020204" pitchFamily="66" charset="0"/>
              </a:rPr>
              <a:t>.</a:t>
            </a:r>
          </a:p>
          <a:p>
            <a:r>
              <a:rPr lang="en-AU" sz="2400" dirty="0">
                <a:solidFill>
                  <a:schemeClr val="tx1"/>
                </a:solidFill>
                <a:latin typeface="Comic Sans MS" panose="030F0702030302020204" pitchFamily="66" charset="0"/>
              </a:rPr>
              <a:t>The driver must ensure complete emptying of truck compartments after each delivery</a:t>
            </a:r>
            <a:endParaRPr lang="en-US" sz="24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xmlns="" val="41638091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891226"/>
          </a:xfrm>
        </p:spPr>
        <p:txBody>
          <a:bodyPr/>
          <a:lstStyle/>
          <a:p>
            <a:pPr lvl="0"/>
            <a:r>
              <a:rPr lang="en-US" dirty="0" smtClean="0">
                <a:latin typeface="Comic Sans MS" panose="030F0702030302020204" pitchFamily="66" charset="0"/>
              </a:rPr>
              <a:t>15. </a:t>
            </a:r>
            <a:r>
              <a:rPr lang="en-AU" b="1" dirty="0" smtClean="0">
                <a:latin typeface="Comic Sans MS" panose="030F0702030302020204" pitchFamily="66" charset="0"/>
              </a:rPr>
              <a:t>Inspection, Sampling and Testing</a:t>
            </a:r>
            <a:r>
              <a:rPr lang="en-US" dirty="0"/>
              <a:t/>
            </a:r>
            <a:br>
              <a:rPr lang="en-US" dirty="0"/>
            </a:br>
            <a:endParaRPr lang="en-US" dirty="0"/>
          </a:p>
        </p:txBody>
      </p:sp>
      <p:sp>
        <p:nvSpPr>
          <p:cNvPr id="3" name="Content Placeholder 2"/>
          <p:cNvSpPr>
            <a:spLocks noGrp="1"/>
          </p:cNvSpPr>
          <p:nvPr>
            <p:ph idx="1"/>
          </p:nvPr>
        </p:nvSpPr>
        <p:spPr>
          <a:xfrm>
            <a:off x="493296" y="2358189"/>
            <a:ext cx="11189368" cy="3661611"/>
          </a:xfrm>
        </p:spPr>
        <p:txBody>
          <a:bodyPr/>
          <a:lstStyle/>
          <a:p>
            <a:pPr marL="0" indent="0">
              <a:buNone/>
            </a:pPr>
            <a:r>
              <a:rPr lang="en-AU" sz="2400" dirty="0">
                <a:solidFill>
                  <a:schemeClr val="tx1"/>
                </a:solidFill>
                <a:latin typeface="Comic Sans MS" panose="030F0702030302020204" pitchFamily="66" charset="0"/>
              </a:rPr>
              <a:t>Samples taken by a stock feed mill for its own private compliance testing:</a:t>
            </a:r>
            <a:endParaRPr lang="en-US" sz="2400" dirty="0">
              <a:solidFill>
                <a:schemeClr val="tx1"/>
              </a:solidFill>
              <a:latin typeface="Comic Sans MS" panose="030F0702030302020204" pitchFamily="66" charset="0"/>
            </a:endParaRPr>
          </a:p>
          <a:p>
            <a:pPr lvl="0"/>
            <a:r>
              <a:rPr lang="en-AU" sz="2400" dirty="0">
                <a:solidFill>
                  <a:schemeClr val="tx1"/>
                </a:solidFill>
                <a:latin typeface="Comic Sans MS" panose="030F0702030302020204" pitchFamily="66" charset="0"/>
              </a:rPr>
              <a:t>Must be sealed and kept separately;</a:t>
            </a:r>
            <a:endParaRPr lang="en-US" sz="2400" dirty="0">
              <a:solidFill>
                <a:schemeClr val="tx1"/>
              </a:solidFill>
              <a:latin typeface="Comic Sans MS" panose="030F0702030302020204" pitchFamily="66" charset="0"/>
            </a:endParaRPr>
          </a:p>
          <a:p>
            <a:pPr lvl="0"/>
            <a:r>
              <a:rPr lang="en-AU" sz="2400" dirty="0">
                <a:solidFill>
                  <a:schemeClr val="tx1"/>
                </a:solidFill>
                <a:latin typeface="Comic Sans MS" panose="030F0702030302020204" pitchFamily="66" charset="0"/>
              </a:rPr>
              <a:t>Must be labelled in such a way as to assist traceability;</a:t>
            </a:r>
            <a:endParaRPr lang="en-US" sz="2400" dirty="0">
              <a:solidFill>
                <a:schemeClr val="tx1"/>
              </a:solidFill>
              <a:latin typeface="Comic Sans MS" panose="030F0702030302020204" pitchFamily="66" charset="0"/>
            </a:endParaRPr>
          </a:p>
          <a:p>
            <a:pPr lvl="0"/>
            <a:r>
              <a:rPr lang="en-AU" sz="2400" dirty="0">
                <a:solidFill>
                  <a:schemeClr val="tx1"/>
                </a:solidFill>
                <a:latin typeface="Comic Sans MS" panose="030F0702030302020204" pitchFamily="66" charset="0"/>
              </a:rPr>
              <a:t>Must be retained for  at least a 3 month  period of time;</a:t>
            </a:r>
            <a:endParaRPr lang="en-US" sz="2400" dirty="0">
              <a:solidFill>
                <a:schemeClr val="tx1"/>
              </a:solidFill>
              <a:latin typeface="Comic Sans MS" panose="030F0702030302020204" pitchFamily="66" charset="0"/>
            </a:endParaRPr>
          </a:p>
          <a:p>
            <a:pPr lvl="0"/>
            <a:r>
              <a:rPr lang="en-AU" sz="2400" dirty="0">
                <a:solidFill>
                  <a:schemeClr val="tx1"/>
                </a:solidFill>
                <a:latin typeface="Comic Sans MS" panose="030F0702030302020204" pitchFamily="66" charset="0"/>
              </a:rPr>
              <a:t>Must be stored in conditions which aim to reduce deterioration to a minimum (cool, dry and free from pests and insects);</a:t>
            </a:r>
            <a:endParaRPr lang="en-US" sz="2400" dirty="0">
              <a:solidFill>
                <a:schemeClr val="tx1"/>
              </a:solidFill>
              <a:latin typeface="Comic Sans MS" panose="030F0702030302020204" pitchFamily="66" charset="0"/>
            </a:endParaRPr>
          </a:p>
          <a:p>
            <a:pPr lvl="0"/>
            <a:r>
              <a:rPr lang="en-AU" sz="2400" dirty="0">
                <a:solidFill>
                  <a:schemeClr val="tx1"/>
                </a:solidFill>
                <a:latin typeface="Comic Sans MS" panose="030F0702030302020204" pitchFamily="66" charset="0"/>
              </a:rPr>
              <a:t>Must be easily retrievable</a:t>
            </a:r>
            <a:r>
              <a:rPr lang="en-AU" sz="2400" dirty="0" smtClean="0">
                <a:solidFill>
                  <a:schemeClr val="tx1"/>
                </a:solidFill>
                <a:latin typeface="Comic Sans MS" panose="030F0702030302020204" pitchFamily="66" charset="0"/>
              </a:rPr>
              <a:t>.</a:t>
            </a:r>
            <a:endParaRPr lang="en-US" sz="24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xmlns="" val="21165341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1035606"/>
          </a:xfrm>
        </p:spPr>
        <p:txBody>
          <a:bodyPr/>
          <a:lstStyle/>
          <a:p>
            <a:r>
              <a:rPr lang="en-AU" b="1" dirty="0" smtClean="0">
                <a:latin typeface="Comic Sans MS" panose="030F0702030302020204" pitchFamily="66" charset="0"/>
              </a:rPr>
              <a:t>16. Records</a:t>
            </a:r>
            <a:r>
              <a:rPr lang="en-US" dirty="0"/>
              <a:t/>
            </a:r>
            <a:br>
              <a:rPr lang="en-US" dirty="0"/>
            </a:br>
            <a:endParaRPr lang="en-US" dirty="0"/>
          </a:p>
        </p:txBody>
      </p:sp>
      <p:sp>
        <p:nvSpPr>
          <p:cNvPr id="3" name="Content Placeholder 2"/>
          <p:cNvSpPr>
            <a:spLocks noGrp="1"/>
          </p:cNvSpPr>
          <p:nvPr>
            <p:ph idx="1"/>
          </p:nvPr>
        </p:nvSpPr>
        <p:spPr>
          <a:xfrm>
            <a:off x="517358" y="2370221"/>
            <a:ext cx="11189368" cy="3814011"/>
          </a:xfrm>
        </p:spPr>
        <p:txBody>
          <a:bodyPr/>
          <a:lstStyle/>
          <a:p>
            <a:r>
              <a:rPr lang="en-AU" sz="2400" dirty="0">
                <a:solidFill>
                  <a:schemeClr val="tx1"/>
                </a:solidFill>
                <a:latin typeface="Comic Sans MS" panose="030F0702030302020204" pitchFamily="66" charset="0"/>
              </a:rPr>
              <a:t>Comprehensive records must be kept to identify all details related to the production of finished product.  </a:t>
            </a:r>
            <a:endParaRPr lang="en-AU" sz="2400" dirty="0" smtClean="0">
              <a:solidFill>
                <a:schemeClr val="tx1"/>
              </a:solidFill>
              <a:latin typeface="Comic Sans MS" panose="030F0702030302020204" pitchFamily="66" charset="0"/>
            </a:endParaRPr>
          </a:p>
          <a:p>
            <a:r>
              <a:rPr lang="en-AU" sz="2400" dirty="0" smtClean="0">
                <a:solidFill>
                  <a:schemeClr val="tx1"/>
                </a:solidFill>
                <a:latin typeface="Comic Sans MS" panose="030F0702030302020204" pitchFamily="66" charset="0"/>
              </a:rPr>
              <a:t>Records </a:t>
            </a:r>
            <a:r>
              <a:rPr lang="en-AU" sz="2400" dirty="0">
                <a:solidFill>
                  <a:schemeClr val="tx1"/>
                </a:solidFill>
                <a:latin typeface="Comic Sans MS" panose="030F0702030302020204" pitchFamily="66" charset="0"/>
              </a:rPr>
              <a:t>of relevant verification results for flushing and sequencing must be kept. This information must be kept for </a:t>
            </a:r>
            <a:r>
              <a:rPr lang="en-AU" sz="2400" dirty="0" smtClean="0">
                <a:solidFill>
                  <a:schemeClr val="tx1"/>
                </a:solidFill>
                <a:latin typeface="Comic Sans MS" panose="030F0702030302020204" pitchFamily="66" charset="0"/>
              </a:rPr>
              <a:t>3 </a:t>
            </a:r>
            <a:r>
              <a:rPr lang="en-AU" sz="2400" dirty="0">
                <a:solidFill>
                  <a:schemeClr val="tx1"/>
                </a:solidFill>
                <a:latin typeface="Comic Sans MS" panose="030F0702030302020204" pitchFamily="66" charset="0"/>
              </a:rPr>
              <a:t>months and allow for the trace back of product to all related details of its manufacture.</a:t>
            </a:r>
            <a:endParaRPr lang="en-US" sz="2400" dirty="0">
              <a:solidFill>
                <a:schemeClr val="tx1"/>
              </a:solidFill>
              <a:latin typeface="Comic Sans MS" panose="030F0702030302020204" pitchFamily="66" charset="0"/>
            </a:endParaRPr>
          </a:p>
          <a:p>
            <a:endParaRPr lang="en-US" dirty="0"/>
          </a:p>
        </p:txBody>
      </p:sp>
    </p:spTree>
    <p:extLst>
      <p:ext uri="{BB962C8B-B14F-4D97-AF65-F5344CB8AC3E}">
        <p14:creationId xmlns:p14="http://schemas.microsoft.com/office/powerpoint/2010/main" xmlns="" val="25964519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latin typeface="Comic Sans MS" panose="030F0702030302020204" pitchFamily="66" charset="0"/>
              </a:rPr>
              <a:t>17. Customer Complaint Investigation</a:t>
            </a:r>
            <a:endParaRPr lang="en-US" dirty="0">
              <a:latin typeface="Comic Sans MS" panose="030F0702030302020204" pitchFamily="66" charset="0"/>
            </a:endParaRPr>
          </a:p>
        </p:txBody>
      </p:sp>
      <p:sp>
        <p:nvSpPr>
          <p:cNvPr id="3" name="Content Placeholder 2"/>
          <p:cNvSpPr>
            <a:spLocks noGrp="1"/>
          </p:cNvSpPr>
          <p:nvPr>
            <p:ph idx="1"/>
          </p:nvPr>
        </p:nvSpPr>
        <p:spPr>
          <a:xfrm>
            <a:off x="505326" y="2382253"/>
            <a:ext cx="11153274" cy="3637547"/>
          </a:xfrm>
        </p:spPr>
        <p:txBody>
          <a:bodyPr>
            <a:normAutofit/>
          </a:bodyPr>
          <a:lstStyle/>
          <a:p>
            <a:r>
              <a:rPr lang="en-AU" sz="2400" dirty="0">
                <a:solidFill>
                  <a:schemeClr val="tx1"/>
                </a:solidFill>
                <a:latin typeface="Comic Sans MS" panose="030F0702030302020204" pitchFamily="66" charset="0"/>
              </a:rPr>
              <a:t>A formal, documented system must be in place for registering and investigating customer problems and complaints which may relate to product/packaging safety or quality.</a:t>
            </a:r>
            <a:endParaRPr lang="en-US" sz="2400" dirty="0">
              <a:solidFill>
                <a:schemeClr val="tx1"/>
              </a:solidFill>
              <a:latin typeface="Comic Sans MS" panose="030F0702030302020204" pitchFamily="66" charset="0"/>
            </a:endParaRPr>
          </a:p>
          <a:p>
            <a:r>
              <a:rPr lang="en-AU" sz="2400" dirty="0">
                <a:solidFill>
                  <a:schemeClr val="tx1"/>
                </a:solidFill>
                <a:latin typeface="Comic Sans MS" panose="030F0702030302020204" pitchFamily="66" charset="0"/>
              </a:rPr>
              <a:t>This system should result in satisfactory and timely responses to customers. </a:t>
            </a:r>
            <a:endParaRPr lang="en-US" sz="24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xmlns="" val="7164516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latin typeface="Comic Sans MS" panose="030F0702030302020204" pitchFamily="66" charset="0"/>
              </a:rPr>
              <a:t>18. Product Recall System</a:t>
            </a:r>
            <a:r>
              <a:rPr lang="en-US" dirty="0"/>
              <a:t/>
            </a:r>
            <a:br>
              <a:rPr lang="en-US" dirty="0"/>
            </a:br>
            <a:endParaRPr lang="en-US" dirty="0"/>
          </a:p>
        </p:txBody>
      </p:sp>
      <p:sp>
        <p:nvSpPr>
          <p:cNvPr id="3" name="Content Placeholder 2"/>
          <p:cNvSpPr>
            <a:spLocks noGrp="1"/>
          </p:cNvSpPr>
          <p:nvPr>
            <p:ph idx="1"/>
          </p:nvPr>
        </p:nvSpPr>
        <p:spPr>
          <a:xfrm>
            <a:off x="481264" y="2322095"/>
            <a:ext cx="11213432" cy="3958389"/>
          </a:xfrm>
        </p:spPr>
        <p:txBody>
          <a:bodyPr>
            <a:normAutofit lnSpcReduction="10000"/>
          </a:bodyPr>
          <a:lstStyle/>
          <a:p>
            <a:pPr marL="0" indent="0">
              <a:buNone/>
            </a:pPr>
            <a:r>
              <a:rPr lang="en-AU" sz="2400" dirty="0">
                <a:solidFill>
                  <a:schemeClr val="tx1"/>
                </a:solidFill>
                <a:latin typeface="Comic Sans MS" panose="030F0702030302020204" pitchFamily="66" charset="0"/>
              </a:rPr>
              <a:t>Following identification of a potential hazardous risk, this product recall system should aim to:</a:t>
            </a:r>
            <a:endParaRPr lang="en-US" sz="2400" dirty="0">
              <a:solidFill>
                <a:schemeClr val="tx1"/>
              </a:solidFill>
              <a:latin typeface="Comic Sans MS" panose="030F0702030302020204" pitchFamily="66" charset="0"/>
            </a:endParaRPr>
          </a:p>
          <a:p>
            <a:pPr lvl="0"/>
            <a:r>
              <a:rPr lang="en-AU" sz="2400" dirty="0">
                <a:solidFill>
                  <a:schemeClr val="tx1"/>
                </a:solidFill>
                <a:latin typeface="Comic Sans MS" panose="030F0702030302020204" pitchFamily="66" charset="0"/>
              </a:rPr>
              <a:t>Minimise or eliminate the risk of possible injury or death to animals, or potentially to humans, or impact on trade, by prompt retrieval of hazardous products from the marketplace;</a:t>
            </a:r>
            <a:endParaRPr lang="en-US" sz="2400" dirty="0">
              <a:solidFill>
                <a:schemeClr val="tx1"/>
              </a:solidFill>
              <a:latin typeface="Comic Sans MS" panose="030F0702030302020204" pitchFamily="66" charset="0"/>
            </a:endParaRPr>
          </a:p>
          <a:p>
            <a:pPr lvl="0"/>
            <a:r>
              <a:rPr lang="en-AU" sz="2400" dirty="0">
                <a:solidFill>
                  <a:schemeClr val="tx1"/>
                </a:solidFill>
                <a:latin typeface="Comic Sans MS" panose="030F0702030302020204" pitchFamily="66" charset="0"/>
              </a:rPr>
              <a:t>Notify relevant government authorities as appropriate, explain corrective action undertaken and keep them  informed of all developments on a regular basis;</a:t>
            </a:r>
            <a:endParaRPr lang="en-US" sz="2400" dirty="0">
              <a:solidFill>
                <a:schemeClr val="tx1"/>
              </a:solidFill>
              <a:latin typeface="Comic Sans MS" panose="030F0702030302020204" pitchFamily="66" charset="0"/>
            </a:endParaRPr>
          </a:p>
          <a:p>
            <a:pPr lvl="0"/>
            <a:r>
              <a:rPr lang="en-AU" sz="2400" dirty="0">
                <a:solidFill>
                  <a:schemeClr val="tx1"/>
                </a:solidFill>
                <a:latin typeface="Comic Sans MS" panose="030F0702030302020204" pitchFamily="66" charset="0"/>
              </a:rPr>
              <a:t>Minimise disruption and inconvenience to distributors and end-users of stock feed products.</a:t>
            </a:r>
            <a:endParaRPr lang="en-US" sz="2400" dirty="0">
              <a:solidFill>
                <a:schemeClr val="tx1"/>
              </a:solidFill>
              <a:latin typeface="Comic Sans MS" panose="030F0702030302020204" pitchFamily="66" charset="0"/>
            </a:endParaRPr>
          </a:p>
          <a:p>
            <a:pPr marL="0" indent="0">
              <a:buNone/>
            </a:pPr>
            <a:endParaRPr lang="en-US" dirty="0"/>
          </a:p>
        </p:txBody>
      </p:sp>
    </p:spTree>
    <p:extLst>
      <p:ext uri="{BB962C8B-B14F-4D97-AF65-F5344CB8AC3E}">
        <p14:creationId xmlns:p14="http://schemas.microsoft.com/office/powerpoint/2010/main" xmlns="" val="5502810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CONCLUSION</a:t>
            </a:r>
            <a:endParaRPr lang="en-US" b="1" dirty="0">
              <a:latin typeface="Comic Sans MS" panose="030F0702030302020204" pitchFamily="66" charset="0"/>
            </a:endParaRPr>
          </a:p>
        </p:txBody>
      </p:sp>
      <p:sp>
        <p:nvSpPr>
          <p:cNvPr id="3" name="Content Placeholder 2"/>
          <p:cNvSpPr>
            <a:spLocks noGrp="1"/>
          </p:cNvSpPr>
          <p:nvPr>
            <p:ph idx="1"/>
          </p:nvPr>
        </p:nvSpPr>
        <p:spPr>
          <a:xfrm>
            <a:off x="1154954" y="2418347"/>
            <a:ext cx="10539741" cy="3910264"/>
          </a:xfrm>
        </p:spPr>
        <p:txBody>
          <a:bodyPr>
            <a:normAutofit/>
          </a:bodyPr>
          <a:lstStyle/>
          <a:p>
            <a:pPr marL="0" indent="0">
              <a:buNone/>
            </a:pPr>
            <a:r>
              <a:rPr lang="en-AU" sz="3000" dirty="0">
                <a:solidFill>
                  <a:schemeClr val="tx1"/>
                </a:solidFill>
                <a:latin typeface="Comic Sans MS" panose="030F0702030302020204" pitchFamily="66" charset="0"/>
              </a:rPr>
              <a:t>Nigeria is a signatory to the World Trade Organisation (WTO) Sanitary and </a:t>
            </a:r>
            <a:r>
              <a:rPr lang="en-AU" sz="3000" dirty="0" err="1">
                <a:solidFill>
                  <a:schemeClr val="tx1"/>
                </a:solidFill>
                <a:latin typeface="Comic Sans MS" panose="030F0702030302020204" pitchFamily="66" charset="0"/>
              </a:rPr>
              <a:t>Phyto</a:t>
            </a:r>
            <a:r>
              <a:rPr lang="en-AU" sz="3000" dirty="0">
                <a:solidFill>
                  <a:schemeClr val="tx1"/>
                </a:solidFill>
                <a:latin typeface="Comic Sans MS" panose="030F0702030302020204" pitchFamily="66" charset="0"/>
              </a:rPr>
              <a:t>-sanitary (SPS) protocol and a member of the Codex </a:t>
            </a:r>
            <a:r>
              <a:rPr lang="en-AU" sz="3000" dirty="0" err="1">
                <a:solidFill>
                  <a:schemeClr val="tx1"/>
                </a:solidFill>
                <a:latin typeface="Comic Sans MS" panose="030F0702030302020204" pitchFamily="66" charset="0"/>
              </a:rPr>
              <a:t>Alimentarius</a:t>
            </a:r>
            <a:r>
              <a:rPr lang="en-AU" sz="3000" dirty="0">
                <a:solidFill>
                  <a:schemeClr val="tx1"/>
                </a:solidFill>
                <a:latin typeface="Comic Sans MS" panose="030F0702030302020204" pitchFamily="66" charset="0"/>
              </a:rPr>
              <a:t> Commission (CAC). In view of the </a:t>
            </a:r>
            <a:r>
              <a:rPr lang="en-AU" sz="3000" dirty="0" smtClean="0">
                <a:solidFill>
                  <a:schemeClr val="tx1"/>
                </a:solidFill>
                <a:latin typeface="Comic Sans MS" panose="030F0702030302020204" pitchFamily="66" charset="0"/>
              </a:rPr>
              <a:t>growing awareness </a:t>
            </a:r>
            <a:r>
              <a:rPr lang="en-AU" sz="3000" dirty="0">
                <a:solidFill>
                  <a:schemeClr val="tx1"/>
                </a:solidFill>
                <a:latin typeface="Comic Sans MS" panose="030F0702030302020204" pitchFamily="66" charset="0"/>
              </a:rPr>
              <a:t>for feed safety and the need to remain globally competitive in the international market, there is need to institute feed quality and safety schemes as part of the regulatory compliance for operators</a:t>
            </a:r>
            <a:endParaRPr lang="en-US" sz="3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xmlns="" val="17479912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3500"/>
            <a:ext cx="8824913" cy="3416300"/>
          </a:xfrm>
        </p:spPr>
        <p:txBody>
          <a:bodyPr>
            <a:normAutofit/>
          </a:bodyPr>
          <a:lstStyle/>
          <a:p>
            <a:pPr>
              <a:buNone/>
            </a:pPr>
            <a:r>
              <a:rPr lang="en-US" sz="8000" dirty="0" smtClean="0">
                <a:latin typeface="Comic Sans MS" pitchFamily="66" charset="0"/>
                <a:cs typeface="Aparajita" pitchFamily="34" charset="0"/>
              </a:rPr>
              <a:t>     THANK YOU</a:t>
            </a:r>
            <a:endParaRPr lang="en-US" sz="8000" dirty="0">
              <a:latin typeface="Comic Sans MS" pitchFamily="66" charset="0"/>
              <a:cs typeface="Aparajit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Comic Sans MS" panose="030F0702030302020204" pitchFamily="66" charset="0"/>
              </a:rPr>
              <a:t>INTRODUCTION</a:t>
            </a:r>
            <a:r>
              <a:rPr lang="en-US" b="1" dirty="0">
                <a:latin typeface="Comic Sans MS" panose="030F0702030302020204" pitchFamily="66" charset="0"/>
              </a:rPr>
              <a:t> </a:t>
            </a:r>
            <a:r>
              <a:rPr lang="en-US" sz="3000" b="1" dirty="0" smtClean="0">
                <a:latin typeface="Comic Sans MS" panose="030F0702030302020204" pitchFamily="66" charset="0"/>
              </a:rPr>
              <a:t>–SCOPE AND OBJECTIVE OF FEED QUALITY SCHEME</a:t>
            </a:r>
            <a:endParaRPr lang="en-US" sz="3000" dirty="0"/>
          </a:p>
        </p:txBody>
      </p:sp>
      <p:sp>
        <p:nvSpPr>
          <p:cNvPr id="3" name="Content Placeholder 2"/>
          <p:cNvSpPr>
            <a:spLocks noGrp="1"/>
          </p:cNvSpPr>
          <p:nvPr>
            <p:ph idx="1"/>
          </p:nvPr>
        </p:nvSpPr>
        <p:spPr>
          <a:xfrm>
            <a:off x="677333" y="2358189"/>
            <a:ext cx="10981267" cy="3683173"/>
          </a:xfrm>
        </p:spPr>
        <p:txBody>
          <a:bodyPr>
            <a:normAutofit fontScale="92500" lnSpcReduction="20000"/>
          </a:bodyPr>
          <a:lstStyle/>
          <a:p>
            <a:pPr marL="0" indent="0" algn="just">
              <a:buNone/>
            </a:pPr>
            <a:r>
              <a:rPr lang="en-US" sz="2800" dirty="0">
                <a:solidFill>
                  <a:schemeClr val="tx1"/>
                </a:solidFill>
                <a:latin typeface="Comic Sans MS" panose="030F0702030302020204" pitchFamily="66" charset="0"/>
              </a:rPr>
              <a:t>A comprehensive feed quality assurance program should manage the materials (ingredients and supplies), equipment, personnel and procedures to efficiently deliver a safe feeds that </a:t>
            </a:r>
            <a:r>
              <a:rPr lang="en-US" sz="2800" dirty="0" smtClean="0">
                <a:solidFill>
                  <a:schemeClr val="tx1"/>
                </a:solidFill>
                <a:latin typeface="Comic Sans MS" panose="030F0702030302020204" pitchFamily="66" charset="0"/>
              </a:rPr>
              <a:t>consistently </a:t>
            </a:r>
            <a:r>
              <a:rPr lang="en-US" sz="2800" dirty="0">
                <a:solidFill>
                  <a:schemeClr val="tx1"/>
                </a:solidFill>
                <a:latin typeface="Comic Sans MS" panose="030F0702030302020204" pitchFamily="66" charset="0"/>
              </a:rPr>
              <a:t>contain the formulated nutrients to optimize the production of </a:t>
            </a:r>
            <a:r>
              <a:rPr lang="en-US" sz="2800" dirty="0" smtClean="0">
                <a:solidFill>
                  <a:schemeClr val="tx1"/>
                </a:solidFill>
                <a:latin typeface="Comic Sans MS" panose="030F0702030302020204" pitchFamily="66" charset="0"/>
              </a:rPr>
              <a:t>meat, </a:t>
            </a:r>
            <a:r>
              <a:rPr lang="en-US" sz="2800" dirty="0">
                <a:solidFill>
                  <a:schemeClr val="tx1"/>
                </a:solidFill>
                <a:latin typeface="Comic Sans MS" panose="030F0702030302020204" pitchFamily="66" charset="0"/>
              </a:rPr>
              <a:t>milk and eggs</a:t>
            </a:r>
            <a:r>
              <a:rPr lang="en-US" sz="2800" dirty="0" smtClean="0">
                <a:solidFill>
                  <a:schemeClr val="tx1"/>
                </a:solidFill>
                <a:latin typeface="Comic Sans MS" panose="030F0702030302020204" pitchFamily="66" charset="0"/>
              </a:rPr>
              <a:t>.</a:t>
            </a:r>
          </a:p>
          <a:p>
            <a:pPr marL="0" indent="0" algn="just">
              <a:buNone/>
            </a:pPr>
            <a:endParaRPr lang="en-US" sz="2800" dirty="0" smtClean="0">
              <a:solidFill>
                <a:schemeClr val="tx1"/>
              </a:solidFill>
              <a:latin typeface="Comic Sans MS" panose="030F0702030302020204" pitchFamily="66" charset="0"/>
            </a:endParaRPr>
          </a:p>
          <a:p>
            <a:pPr marL="0" indent="0" algn="just">
              <a:buNone/>
            </a:pPr>
            <a:r>
              <a:rPr lang="en-US" sz="2800" dirty="0" smtClean="0">
                <a:solidFill>
                  <a:schemeClr val="tx1"/>
                </a:solidFill>
                <a:latin typeface="Comic Sans MS" panose="030F0702030302020204" pitchFamily="66" charset="0"/>
              </a:rPr>
              <a:t>Feed </a:t>
            </a:r>
            <a:r>
              <a:rPr lang="en-US" sz="2800" dirty="0">
                <a:solidFill>
                  <a:schemeClr val="tx1"/>
                </a:solidFill>
                <a:latin typeface="Comic Sans MS" panose="030F0702030302020204" pitchFamily="66" charset="0"/>
              </a:rPr>
              <a:t>safety is important for the safety of final consumers of food animal products, the welfare of the animal and promotion of international trade.</a:t>
            </a:r>
          </a:p>
          <a:p>
            <a:pPr marL="0" indent="0">
              <a:buNone/>
            </a:pPr>
            <a:r>
              <a:rPr lang="en-US" dirty="0" smtClean="0"/>
              <a:t> </a:t>
            </a:r>
            <a:endParaRPr lang="en-US" dirty="0"/>
          </a:p>
        </p:txBody>
      </p:sp>
    </p:spTree>
    <p:extLst>
      <p:ext uri="{BB962C8B-B14F-4D97-AF65-F5344CB8AC3E}">
        <p14:creationId xmlns:p14="http://schemas.microsoft.com/office/powerpoint/2010/main" xmlns="" val="1160081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Comic Sans MS" panose="030F0702030302020204" pitchFamily="66" charset="0"/>
              </a:rPr>
              <a:t>INTRODUCTION</a:t>
            </a:r>
            <a:r>
              <a:rPr lang="en-US" b="1" dirty="0">
                <a:latin typeface="Comic Sans MS" panose="030F0702030302020204" pitchFamily="66" charset="0"/>
              </a:rPr>
              <a:t> </a:t>
            </a:r>
            <a:r>
              <a:rPr lang="en-US" sz="3000" b="1" dirty="0" smtClean="0">
                <a:latin typeface="Comic Sans MS" panose="030F0702030302020204" pitchFamily="66" charset="0"/>
              </a:rPr>
              <a:t>–CURRENT EFFORT ON FEED SAFETY</a:t>
            </a:r>
            <a:endParaRPr lang="en-US" sz="3000" dirty="0"/>
          </a:p>
        </p:txBody>
      </p:sp>
      <p:sp>
        <p:nvSpPr>
          <p:cNvPr id="3" name="Content Placeholder 2"/>
          <p:cNvSpPr>
            <a:spLocks noGrp="1"/>
          </p:cNvSpPr>
          <p:nvPr>
            <p:ph idx="1"/>
          </p:nvPr>
        </p:nvSpPr>
        <p:spPr>
          <a:xfrm>
            <a:off x="466726" y="2476501"/>
            <a:ext cx="11107654" cy="3828046"/>
          </a:xfrm>
        </p:spPr>
        <p:txBody>
          <a:bodyPr>
            <a:normAutofit/>
          </a:bodyPr>
          <a:lstStyle/>
          <a:p>
            <a:pPr marL="0" indent="0" algn="just"/>
            <a:r>
              <a:rPr lang="en-US" sz="2600" dirty="0" smtClean="0">
                <a:solidFill>
                  <a:schemeClr val="tx1"/>
                </a:solidFill>
                <a:latin typeface="Comic Sans MS" panose="030F0702030302020204" pitchFamily="66" charset="0"/>
              </a:rPr>
              <a:t>  </a:t>
            </a:r>
            <a:r>
              <a:rPr lang="en-US" sz="2400" dirty="0">
                <a:solidFill>
                  <a:schemeClr val="tx1"/>
                </a:solidFill>
                <a:latin typeface="Comic Sans MS" panose="030F0702030302020204" pitchFamily="66" charset="0"/>
              </a:rPr>
              <a:t>The National Food Safety Management Committee is currently working on the legislative and Institutional structure of a Draft Food Safety and Quality Bill. </a:t>
            </a:r>
            <a:r>
              <a:rPr lang="en-US" sz="2400" dirty="0" smtClean="0">
                <a:solidFill>
                  <a:schemeClr val="tx1"/>
                </a:solidFill>
                <a:latin typeface="Comic Sans MS" panose="030F0702030302020204" pitchFamily="66" charset="0"/>
              </a:rPr>
              <a:t>The </a:t>
            </a:r>
            <a:r>
              <a:rPr lang="en-US" sz="2400" dirty="0">
                <a:solidFill>
                  <a:schemeClr val="tx1"/>
                </a:solidFill>
                <a:latin typeface="Comic Sans MS" panose="030F0702030302020204" pitchFamily="66" charset="0"/>
              </a:rPr>
              <a:t>scope of this Bill covers animal feeds</a:t>
            </a:r>
            <a:r>
              <a:rPr lang="en-US" sz="2400" dirty="0" smtClean="0">
                <a:solidFill>
                  <a:schemeClr val="tx1"/>
                </a:solidFill>
                <a:latin typeface="Comic Sans MS" panose="030F0702030302020204" pitchFamily="66" charset="0"/>
              </a:rPr>
              <a:t>.</a:t>
            </a:r>
          </a:p>
          <a:p>
            <a:pPr marL="0" indent="0" algn="just"/>
            <a:endParaRPr lang="en-US" sz="2400" dirty="0" smtClean="0">
              <a:solidFill>
                <a:schemeClr val="tx1"/>
              </a:solidFill>
              <a:latin typeface="Comic Sans MS" panose="030F0702030302020204" pitchFamily="66" charset="0"/>
            </a:endParaRPr>
          </a:p>
          <a:p>
            <a:pPr marL="0" indent="0" algn="just"/>
            <a:r>
              <a:rPr lang="en-US" sz="2400" dirty="0" smtClean="0">
                <a:solidFill>
                  <a:schemeClr val="tx1"/>
                </a:solidFill>
                <a:latin typeface="Comic Sans MS" panose="030F0702030302020204" pitchFamily="66" charset="0"/>
              </a:rPr>
              <a:t> </a:t>
            </a:r>
            <a:r>
              <a:rPr lang="en-US" sz="2400" dirty="0">
                <a:solidFill>
                  <a:schemeClr val="tx1"/>
                </a:solidFill>
                <a:latin typeface="Comic Sans MS" panose="030F0702030302020204" pitchFamily="66" charset="0"/>
              </a:rPr>
              <a:t>Nigeria is a signatory to the World Trade Organization (WTO) Agreement Sanitary and Phyto-Sanitary (SPS) protocol and a member of the Codex Alimentarius Commission and safe feed is one of the objectives of these protocols.</a:t>
            </a:r>
          </a:p>
          <a:p>
            <a:endParaRPr lang="en-US" dirty="0"/>
          </a:p>
        </p:txBody>
      </p:sp>
    </p:spTree>
    <p:extLst>
      <p:ext uri="{BB962C8B-B14F-4D97-AF65-F5344CB8AC3E}">
        <p14:creationId xmlns:p14="http://schemas.microsoft.com/office/powerpoint/2010/main" xmlns="" val="246758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 Quality Schemes</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latin typeface="Comic Sans MS" panose="030F0702030302020204" pitchFamily="66" charset="0"/>
              </a:rPr>
              <a:t>Feed quality schemes such as Quality Control (QC), Quality Assurance (QA), Good Manufacturing Practices (GMP), Good Agricultural Practices (GAP)  Good Hygienic Practices (GHP) and Hazard Analysis and Critical Control Points(HACCP) are regulatory tools that ensure that feed safety is instituted among operators.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KEY WORDS</a:t>
            </a:r>
            <a:endParaRPr lang="en-US" dirty="0"/>
          </a:p>
        </p:txBody>
      </p:sp>
      <p:sp>
        <p:nvSpPr>
          <p:cNvPr id="3" name="Content Placeholder 2"/>
          <p:cNvSpPr>
            <a:spLocks noGrp="1"/>
          </p:cNvSpPr>
          <p:nvPr>
            <p:ph idx="1"/>
          </p:nvPr>
        </p:nvSpPr>
        <p:spPr/>
        <p:txBody>
          <a:bodyPr/>
          <a:lstStyle/>
          <a:p>
            <a:r>
              <a:rPr lang="en-US" b="1" dirty="0" smtClean="0">
                <a:solidFill>
                  <a:schemeClr val="tx1"/>
                </a:solidFill>
                <a:latin typeface="Comic Sans MS" panose="030F0702030302020204" pitchFamily="66" charset="0"/>
              </a:rPr>
              <a:t>Hazard Analysis and Critical Control</a:t>
            </a:r>
            <a:r>
              <a:rPr lang="en-US" dirty="0" smtClean="0">
                <a:solidFill>
                  <a:schemeClr val="tx1"/>
                </a:solidFill>
                <a:latin typeface="Comic Sans MS" panose="030F0702030302020204" pitchFamily="66" charset="0"/>
              </a:rPr>
              <a:t> </a:t>
            </a:r>
            <a:r>
              <a:rPr lang="en-US" b="1" dirty="0" smtClean="0">
                <a:solidFill>
                  <a:schemeClr val="tx1"/>
                </a:solidFill>
                <a:latin typeface="Comic Sans MS" panose="030F0702030302020204" pitchFamily="66" charset="0"/>
              </a:rPr>
              <a:t>Points (HACCP)</a:t>
            </a:r>
            <a:endParaRPr lang="en-US" dirty="0" smtClean="0">
              <a:solidFill>
                <a:schemeClr val="tx1"/>
              </a:solidFill>
              <a:latin typeface="Comic Sans MS" panose="030F0702030302020204" pitchFamily="66" charset="0"/>
            </a:endParaRPr>
          </a:p>
          <a:p>
            <a:pPr marL="0" indent="0">
              <a:buNone/>
            </a:pPr>
            <a:r>
              <a:rPr lang="en-US" dirty="0" smtClean="0">
                <a:solidFill>
                  <a:schemeClr val="tx1"/>
                </a:solidFill>
                <a:latin typeface="Comic Sans MS" panose="030F0702030302020204" pitchFamily="66" charset="0"/>
              </a:rPr>
              <a:t>A method to identify process steps where a loss or significant deviance from the required product quality and safety could occur if no targeted control is applied.</a:t>
            </a:r>
          </a:p>
          <a:p>
            <a:endParaRPr lang="en-US" dirty="0" smtClean="0">
              <a:solidFill>
                <a:schemeClr val="tx1"/>
              </a:solidFill>
              <a:latin typeface="Comic Sans MS" panose="030F0702030302020204" pitchFamily="66" charset="0"/>
            </a:endParaRPr>
          </a:p>
          <a:p>
            <a:r>
              <a:rPr lang="en-US" b="1" dirty="0" smtClean="0">
                <a:solidFill>
                  <a:schemeClr val="tx1"/>
                </a:solidFill>
                <a:latin typeface="Comic Sans MS" panose="030F0702030302020204" pitchFamily="66" charset="0"/>
              </a:rPr>
              <a:t>Good Manufacturing Practices (GMP)</a:t>
            </a:r>
            <a:r>
              <a:rPr lang="en-US" dirty="0" smtClean="0">
                <a:solidFill>
                  <a:schemeClr val="tx1"/>
                </a:solidFill>
                <a:latin typeface="Comic Sans MS" panose="030F0702030302020204" pitchFamily="66" charset="0"/>
              </a:rPr>
              <a:t> </a:t>
            </a:r>
          </a:p>
          <a:p>
            <a:pPr marL="0" indent="0">
              <a:buNone/>
            </a:pPr>
            <a:r>
              <a:rPr lang="en-US" dirty="0" smtClean="0">
                <a:solidFill>
                  <a:schemeClr val="tx1"/>
                </a:solidFill>
                <a:latin typeface="Comic Sans MS" panose="030F0702030302020204" pitchFamily="66" charset="0"/>
              </a:rPr>
              <a:t>A series of procedures in a branch or sector in which the standard of conduct is laid down (often with respect to hygiene and safety).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WORDS</a:t>
            </a:r>
            <a:endParaRPr lang="en-US" dirty="0"/>
          </a:p>
        </p:txBody>
      </p:sp>
      <p:sp>
        <p:nvSpPr>
          <p:cNvPr id="3" name="Content Placeholder 2"/>
          <p:cNvSpPr>
            <a:spLocks noGrp="1"/>
          </p:cNvSpPr>
          <p:nvPr>
            <p:ph idx="1"/>
          </p:nvPr>
        </p:nvSpPr>
        <p:spPr/>
        <p:txBody>
          <a:bodyPr/>
          <a:lstStyle/>
          <a:p>
            <a:r>
              <a:rPr lang="en-US" b="1" dirty="0" smtClean="0">
                <a:solidFill>
                  <a:schemeClr val="tx1"/>
                </a:solidFill>
                <a:latin typeface="Comic Sans MS" panose="030F0702030302020204" pitchFamily="66" charset="0"/>
              </a:rPr>
              <a:t>Quality Assurance (QA)</a:t>
            </a:r>
            <a:r>
              <a:rPr lang="en-US" dirty="0" smtClean="0">
                <a:solidFill>
                  <a:schemeClr val="tx1"/>
                </a:solidFill>
                <a:latin typeface="Comic Sans MS" panose="030F0702030302020204" pitchFamily="66" charset="0"/>
              </a:rPr>
              <a:t> </a:t>
            </a:r>
          </a:p>
          <a:p>
            <a:pPr marL="0" indent="0">
              <a:buNone/>
            </a:pPr>
            <a:r>
              <a:rPr lang="en-US" dirty="0" smtClean="0">
                <a:solidFill>
                  <a:schemeClr val="tx1"/>
                </a:solidFill>
                <a:latin typeface="Comic Sans MS" panose="030F0702030302020204" pitchFamily="66" charset="0"/>
              </a:rPr>
              <a:t>All the planned and systematic activities implemented within the quality system and demonstrated as needed to provide adequate confidence that an entity will fulfill requirements for quality.</a:t>
            </a:r>
          </a:p>
          <a:p>
            <a:endParaRPr lang="en-US" dirty="0" smtClean="0">
              <a:solidFill>
                <a:schemeClr val="tx1"/>
              </a:solidFill>
              <a:latin typeface="Comic Sans MS" panose="030F0702030302020204" pitchFamily="66" charset="0"/>
            </a:endParaRPr>
          </a:p>
          <a:p>
            <a:r>
              <a:rPr lang="en-US" b="1" dirty="0" smtClean="0">
                <a:solidFill>
                  <a:schemeClr val="tx1"/>
                </a:solidFill>
                <a:latin typeface="Comic Sans MS" panose="030F0702030302020204" pitchFamily="66" charset="0"/>
              </a:rPr>
              <a:t>Feed Contaminant</a:t>
            </a:r>
            <a:endParaRPr lang="en-US" dirty="0" smtClean="0">
              <a:solidFill>
                <a:schemeClr val="tx1"/>
              </a:solidFill>
              <a:latin typeface="Comic Sans MS" panose="030F0702030302020204" pitchFamily="66" charset="0"/>
            </a:endParaRPr>
          </a:p>
          <a:p>
            <a:pPr marL="0" indent="0">
              <a:buNone/>
            </a:pPr>
            <a:r>
              <a:rPr lang="en-US" dirty="0" smtClean="0">
                <a:solidFill>
                  <a:schemeClr val="tx1"/>
                </a:solidFill>
                <a:latin typeface="Comic Sans MS" panose="030F0702030302020204" pitchFamily="66" charset="0"/>
              </a:rPr>
              <a:t>Any biological or chemical agent, foreign matter or other substance not intentionally added to feed that may compromise feed and food safety or suitability.</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5020</TotalTime>
  <Words>3218</Words>
  <Application>Microsoft Office PowerPoint</Application>
  <PresentationFormat>Custom</PresentationFormat>
  <Paragraphs>217</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Ion Boardroom</vt:lpstr>
      <vt:lpstr>FEED QUALITY SCHEMES AND REGULATION </vt:lpstr>
      <vt:lpstr>INTRODUCTION-GLOBAL VS NIGERIAN OUT PUT.</vt:lpstr>
      <vt:lpstr>CLASSIFICATION BASED ON CAPACITY</vt:lpstr>
      <vt:lpstr>INTRODUCTION –WHAT IS THE CHALLENGE</vt:lpstr>
      <vt:lpstr>INTRODUCTION –SCOPE AND OBJECTIVE OF FEED QUALITY SCHEME</vt:lpstr>
      <vt:lpstr>INTRODUCTION –CURRENT EFFORT ON FEED SAFETY</vt:lpstr>
      <vt:lpstr>Feed Quality Schemes</vt:lpstr>
      <vt:lpstr>KEY WORDS</vt:lpstr>
      <vt:lpstr>KEY WORDS</vt:lpstr>
      <vt:lpstr>Quality Assurance vs Quality Control</vt:lpstr>
      <vt:lpstr>CODEX ALIMENTARIUS </vt:lpstr>
      <vt:lpstr>CODEX ALIMENTARIUS CONTD.</vt:lpstr>
      <vt:lpstr>REGULATORY ACTIVITIES IN NIGERIA </vt:lpstr>
      <vt:lpstr>LEGISLATIVE FRAMEWORK FOR FEED REGULATION IN NIGERIA</vt:lpstr>
      <vt:lpstr>Legislative Framework  </vt:lpstr>
      <vt:lpstr>Slide 16</vt:lpstr>
      <vt:lpstr>Slide 17</vt:lpstr>
      <vt:lpstr>CHALLENGES/ISSUES OF FEED REGULATION IN NIGERIA  </vt:lpstr>
      <vt:lpstr>OBJECTIVES FEED REGULATION IN NIGERIA</vt:lpstr>
      <vt:lpstr>GUIDELINES FOR SAFE AND QUALITY FEED PRODUCTION </vt:lpstr>
      <vt:lpstr>1. Hazard Risk Assessment</vt:lpstr>
      <vt:lpstr>Hazard Analysis and Critical Control Points </vt:lpstr>
      <vt:lpstr>Hazards associated with animal feed </vt:lpstr>
      <vt:lpstr>Chemical Hazards</vt:lpstr>
      <vt:lpstr>Chemical Hazards contd</vt:lpstr>
      <vt:lpstr>Biological Hazards</vt:lpstr>
      <vt:lpstr>Typical lay-out</vt:lpstr>
      <vt:lpstr>2. Premises and Mill Buildings </vt:lpstr>
      <vt:lpstr>3. Personnel</vt:lpstr>
      <vt:lpstr>4. Plant and Equipment</vt:lpstr>
      <vt:lpstr>5. Raw Materials - Sourcing/Purchasing </vt:lpstr>
      <vt:lpstr>6. Raw Materials - Receivals</vt:lpstr>
      <vt:lpstr>7. Raw Materials - Storage</vt:lpstr>
      <vt:lpstr>8. Products/Agents not for Incorporation in Feed - Storage, Handling and Use </vt:lpstr>
      <vt:lpstr>9. Formulation and Manufacturing Instructions </vt:lpstr>
      <vt:lpstr>10. Production </vt:lpstr>
      <vt:lpstr>11. Labelling of Bagged Product </vt:lpstr>
      <vt:lpstr>12. Loading </vt:lpstr>
      <vt:lpstr>13. Transport</vt:lpstr>
      <vt:lpstr>14. Delivery </vt:lpstr>
      <vt:lpstr>15. Inspection, Sampling and Testing </vt:lpstr>
      <vt:lpstr>16. Records </vt:lpstr>
      <vt:lpstr>17. Customer Complaint Investigation</vt:lpstr>
      <vt:lpstr>18. Product Recall System </vt:lpstr>
      <vt:lpstr>CONCLUSION</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 QUALITY SCHEMES AND REGULATION</dc:title>
  <dc:creator>REG AFFAIRS</dc:creator>
  <cp:lastModifiedBy>REGULATORY AFFAIRS</cp:lastModifiedBy>
  <cp:revision>132</cp:revision>
  <dcterms:created xsi:type="dcterms:W3CDTF">2016-06-24T09:49:48Z</dcterms:created>
  <dcterms:modified xsi:type="dcterms:W3CDTF">2016-06-28T04:51:29Z</dcterms:modified>
</cp:coreProperties>
</file>