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9" r:id="rId1"/>
  </p:sldMasterIdLst>
  <p:notesMasterIdLst>
    <p:notesMasterId r:id="rId17"/>
  </p:notesMasterIdLst>
  <p:sldIdLst>
    <p:sldId id="256" r:id="rId2"/>
    <p:sldId id="271" r:id="rId3"/>
    <p:sldId id="284" r:id="rId4"/>
    <p:sldId id="274" r:id="rId5"/>
    <p:sldId id="277" r:id="rId6"/>
    <p:sldId id="283" r:id="rId7"/>
    <p:sldId id="276" r:id="rId8"/>
    <p:sldId id="257" r:id="rId9"/>
    <p:sldId id="264" r:id="rId10"/>
    <p:sldId id="265" r:id="rId11"/>
    <p:sldId id="269"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29205-ED91-4319-8860-6A615CAFED5E}" type="datetimeFigureOut">
              <a:rPr lang="en-GB" smtClean="0"/>
              <a:pPr/>
              <a:t>03/05/2019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9F97F-6701-4C62-9198-E56C4A72E9E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2C9F97F-6701-4C62-9198-E56C4A72E9E3}"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0DB5EED-511C-4CE9-9C12-8B2EA7BDFF8C}" type="datetime1">
              <a:rPr lang="en-GB" smtClean="0"/>
              <a:pPr/>
              <a:t>03/05/2019</a:t>
            </a:fld>
            <a:endParaRPr lang="en-GB"/>
          </a:p>
        </p:txBody>
      </p:sp>
      <p:sp>
        <p:nvSpPr>
          <p:cNvPr id="19" name="Footer Placeholder 18"/>
          <p:cNvSpPr>
            <a:spLocks noGrp="1"/>
          </p:cNvSpPr>
          <p:nvPr>
            <p:ph type="ftr" sz="quarter" idx="11"/>
          </p:nvPr>
        </p:nvSpPr>
        <p:spPr/>
        <p:txBody>
          <a:bodyPr/>
          <a:lstStyle/>
          <a:p>
            <a:r>
              <a:rPr lang="en-GB"/>
              <a:t>P2RS The Gambia</a:t>
            </a:r>
          </a:p>
        </p:txBody>
      </p:sp>
      <p:sp>
        <p:nvSpPr>
          <p:cNvPr id="27" name="Slide Number Placeholder 26"/>
          <p:cNvSpPr>
            <a:spLocks noGrp="1"/>
          </p:cNvSpPr>
          <p:nvPr>
            <p:ph type="sldNum" sz="quarter" idx="12"/>
          </p:nvPr>
        </p:nvSpPr>
        <p:spPr/>
        <p:txBody>
          <a:bodyPr/>
          <a:lstStyle/>
          <a:p>
            <a:fld id="{7A48CBEC-5972-4BE0-990C-487F506DFFE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19FB4B-2C9F-4BF7-BCDB-4FC7EA61261F}" type="datetime1">
              <a:rPr lang="en-GB" smtClean="0"/>
              <a:pPr/>
              <a:t>03/05/2019</a:t>
            </a:fld>
            <a:endParaRPr lang="en-GB"/>
          </a:p>
        </p:txBody>
      </p:sp>
      <p:sp>
        <p:nvSpPr>
          <p:cNvPr id="5" name="Footer Placeholder 4"/>
          <p:cNvSpPr>
            <a:spLocks noGrp="1"/>
          </p:cNvSpPr>
          <p:nvPr>
            <p:ph type="ftr" sz="quarter" idx="11"/>
          </p:nvPr>
        </p:nvSpPr>
        <p:spPr/>
        <p:txBody>
          <a:bodyPr/>
          <a:lstStyle/>
          <a:p>
            <a:r>
              <a:rPr lang="en-GB"/>
              <a:t>P2RS The Gambia</a:t>
            </a:r>
          </a:p>
        </p:txBody>
      </p:sp>
      <p:sp>
        <p:nvSpPr>
          <p:cNvPr id="6" name="Slide Number Placeholder 5"/>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BB09CE-35F7-41C8-9123-41A498FE7D65}" type="datetime1">
              <a:rPr lang="en-GB" smtClean="0"/>
              <a:pPr/>
              <a:t>03/05/2019</a:t>
            </a:fld>
            <a:endParaRPr lang="en-GB"/>
          </a:p>
        </p:txBody>
      </p:sp>
      <p:sp>
        <p:nvSpPr>
          <p:cNvPr id="5" name="Footer Placeholder 4"/>
          <p:cNvSpPr>
            <a:spLocks noGrp="1"/>
          </p:cNvSpPr>
          <p:nvPr>
            <p:ph type="ftr" sz="quarter" idx="11"/>
          </p:nvPr>
        </p:nvSpPr>
        <p:spPr/>
        <p:txBody>
          <a:bodyPr/>
          <a:lstStyle/>
          <a:p>
            <a:r>
              <a:rPr lang="en-GB"/>
              <a:t>P2RS The Gambia</a:t>
            </a:r>
          </a:p>
        </p:txBody>
      </p:sp>
      <p:sp>
        <p:nvSpPr>
          <p:cNvPr id="6" name="Slide Number Placeholder 5"/>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933E12-E713-43F0-8D00-D2CE6D5578C7}" type="datetime1">
              <a:rPr lang="en-GB" smtClean="0"/>
              <a:pPr/>
              <a:t>03/05/2019</a:t>
            </a:fld>
            <a:endParaRPr lang="en-GB"/>
          </a:p>
        </p:txBody>
      </p:sp>
      <p:sp>
        <p:nvSpPr>
          <p:cNvPr id="5" name="Footer Placeholder 4"/>
          <p:cNvSpPr>
            <a:spLocks noGrp="1"/>
          </p:cNvSpPr>
          <p:nvPr>
            <p:ph type="ftr" sz="quarter" idx="11"/>
          </p:nvPr>
        </p:nvSpPr>
        <p:spPr/>
        <p:txBody>
          <a:bodyPr/>
          <a:lstStyle/>
          <a:p>
            <a:r>
              <a:rPr lang="en-GB"/>
              <a:t>P2RS The Gambia</a:t>
            </a:r>
          </a:p>
        </p:txBody>
      </p:sp>
      <p:sp>
        <p:nvSpPr>
          <p:cNvPr id="6" name="Slide Number Placeholder 5"/>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1AE211-5EC8-4180-B60E-CA6C265A917F}" type="datetime1">
              <a:rPr lang="en-GB" smtClean="0"/>
              <a:pPr/>
              <a:t>03/05/2019</a:t>
            </a:fld>
            <a:endParaRPr lang="en-GB"/>
          </a:p>
        </p:txBody>
      </p:sp>
      <p:sp>
        <p:nvSpPr>
          <p:cNvPr id="5" name="Footer Placeholder 4"/>
          <p:cNvSpPr>
            <a:spLocks noGrp="1"/>
          </p:cNvSpPr>
          <p:nvPr>
            <p:ph type="ftr" sz="quarter" idx="11"/>
          </p:nvPr>
        </p:nvSpPr>
        <p:spPr/>
        <p:txBody>
          <a:bodyPr/>
          <a:lstStyle/>
          <a:p>
            <a:r>
              <a:rPr lang="en-GB"/>
              <a:t>P2RS The Gambia</a:t>
            </a:r>
          </a:p>
        </p:txBody>
      </p:sp>
      <p:sp>
        <p:nvSpPr>
          <p:cNvPr id="6" name="Slide Number Placeholder 5"/>
          <p:cNvSpPr>
            <a:spLocks noGrp="1"/>
          </p:cNvSpPr>
          <p:nvPr>
            <p:ph type="sldNum" sz="quarter" idx="12"/>
          </p:nvPr>
        </p:nvSpPr>
        <p:spPr/>
        <p:txBody>
          <a:bodyPr/>
          <a:lstStyle/>
          <a:p>
            <a:fld id="{7A48CBEC-5972-4BE0-990C-487F506DFFE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C38ACA-9E5D-4EED-BFD1-E70B566DC877}" type="datetime1">
              <a:rPr lang="en-GB" smtClean="0"/>
              <a:pPr/>
              <a:t>03/05/2019</a:t>
            </a:fld>
            <a:endParaRPr lang="en-GB"/>
          </a:p>
        </p:txBody>
      </p:sp>
      <p:sp>
        <p:nvSpPr>
          <p:cNvPr id="6" name="Footer Placeholder 5"/>
          <p:cNvSpPr>
            <a:spLocks noGrp="1"/>
          </p:cNvSpPr>
          <p:nvPr>
            <p:ph type="ftr" sz="quarter" idx="11"/>
          </p:nvPr>
        </p:nvSpPr>
        <p:spPr/>
        <p:txBody>
          <a:bodyPr/>
          <a:lstStyle/>
          <a:p>
            <a:r>
              <a:rPr lang="en-GB"/>
              <a:t>P2RS The Gambia</a:t>
            </a:r>
          </a:p>
        </p:txBody>
      </p:sp>
      <p:sp>
        <p:nvSpPr>
          <p:cNvPr id="7" name="Slide Number Placeholder 6"/>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67C132-600D-4EA4-874F-35D6079E56C3}" type="datetime1">
              <a:rPr lang="en-GB" smtClean="0"/>
              <a:pPr/>
              <a:t>03/05/2019</a:t>
            </a:fld>
            <a:endParaRPr lang="en-GB"/>
          </a:p>
        </p:txBody>
      </p:sp>
      <p:sp>
        <p:nvSpPr>
          <p:cNvPr id="8" name="Footer Placeholder 7"/>
          <p:cNvSpPr>
            <a:spLocks noGrp="1"/>
          </p:cNvSpPr>
          <p:nvPr>
            <p:ph type="ftr" sz="quarter" idx="11"/>
          </p:nvPr>
        </p:nvSpPr>
        <p:spPr/>
        <p:txBody>
          <a:bodyPr/>
          <a:lstStyle/>
          <a:p>
            <a:r>
              <a:rPr lang="en-GB"/>
              <a:t>P2RS The Gambia</a:t>
            </a:r>
          </a:p>
        </p:txBody>
      </p:sp>
      <p:sp>
        <p:nvSpPr>
          <p:cNvPr id="9" name="Slide Number Placeholder 8"/>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89CDC92-74DA-4B3D-90DA-A83F47E7DA2D}" type="datetime1">
              <a:rPr lang="en-GB" smtClean="0"/>
              <a:pPr/>
              <a:t>03/05/2019</a:t>
            </a:fld>
            <a:endParaRPr lang="en-GB"/>
          </a:p>
        </p:txBody>
      </p:sp>
      <p:sp>
        <p:nvSpPr>
          <p:cNvPr id="4" name="Footer Placeholder 3"/>
          <p:cNvSpPr>
            <a:spLocks noGrp="1"/>
          </p:cNvSpPr>
          <p:nvPr>
            <p:ph type="ftr" sz="quarter" idx="11"/>
          </p:nvPr>
        </p:nvSpPr>
        <p:spPr/>
        <p:txBody>
          <a:bodyPr/>
          <a:lstStyle/>
          <a:p>
            <a:r>
              <a:rPr lang="en-GB"/>
              <a:t>P2RS The Gambia</a:t>
            </a:r>
          </a:p>
        </p:txBody>
      </p:sp>
      <p:sp>
        <p:nvSpPr>
          <p:cNvPr id="5" name="Slide Number Placeholder 4"/>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4FE0D-FA10-408C-B911-054550522B5C}" type="datetime1">
              <a:rPr lang="en-GB" smtClean="0"/>
              <a:pPr/>
              <a:t>03/05/2019</a:t>
            </a:fld>
            <a:endParaRPr lang="en-GB"/>
          </a:p>
        </p:txBody>
      </p:sp>
      <p:sp>
        <p:nvSpPr>
          <p:cNvPr id="3" name="Footer Placeholder 2"/>
          <p:cNvSpPr>
            <a:spLocks noGrp="1"/>
          </p:cNvSpPr>
          <p:nvPr>
            <p:ph type="ftr" sz="quarter" idx="11"/>
          </p:nvPr>
        </p:nvSpPr>
        <p:spPr/>
        <p:txBody>
          <a:bodyPr/>
          <a:lstStyle/>
          <a:p>
            <a:r>
              <a:rPr lang="en-GB"/>
              <a:t>P2RS The Gambia</a:t>
            </a:r>
          </a:p>
        </p:txBody>
      </p:sp>
      <p:sp>
        <p:nvSpPr>
          <p:cNvPr id="4" name="Slide Number Placeholder 3"/>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F7A1AB9-CE3B-4295-B0BB-0E11CF114980}" type="datetime1">
              <a:rPr lang="en-GB" smtClean="0"/>
              <a:pPr/>
              <a:t>03/05/2019</a:t>
            </a:fld>
            <a:endParaRPr lang="en-GB"/>
          </a:p>
        </p:txBody>
      </p:sp>
      <p:sp>
        <p:nvSpPr>
          <p:cNvPr id="6" name="Footer Placeholder 5"/>
          <p:cNvSpPr>
            <a:spLocks noGrp="1"/>
          </p:cNvSpPr>
          <p:nvPr>
            <p:ph type="ftr" sz="quarter" idx="11"/>
          </p:nvPr>
        </p:nvSpPr>
        <p:spPr/>
        <p:txBody>
          <a:bodyPr/>
          <a:lstStyle/>
          <a:p>
            <a:r>
              <a:rPr lang="en-GB"/>
              <a:t>P2RS The Gambia</a:t>
            </a:r>
          </a:p>
        </p:txBody>
      </p:sp>
      <p:sp>
        <p:nvSpPr>
          <p:cNvPr id="7" name="Slide Number Placeholder 6"/>
          <p:cNvSpPr>
            <a:spLocks noGrp="1"/>
          </p:cNvSpPr>
          <p:nvPr>
            <p:ph type="sldNum" sz="quarter" idx="12"/>
          </p:nvPr>
        </p:nvSpPr>
        <p:spPr/>
        <p:txBody>
          <a:bodyPr/>
          <a:lstStyle/>
          <a:p>
            <a:fld id="{7A48CBEC-5972-4BE0-990C-487F506DFFED}" type="slidenum">
              <a:rPr lang="en-GB" smtClean="0"/>
              <a:pPr/>
              <a:t>‹#›</a:t>
            </a:fld>
            <a:endParaRPr lang="en-GB"/>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45717D4-736D-468A-8B21-A006513A02F1}" type="datetime1">
              <a:rPr lang="en-GB" smtClean="0"/>
              <a:pPr/>
              <a:t>03/05/2019</a:t>
            </a:fld>
            <a:endParaRPr lang="en-GB"/>
          </a:p>
        </p:txBody>
      </p:sp>
      <p:sp>
        <p:nvSpPr>
          <p:cNvPr id="6" name="Footer Placeholder 5"/>
          <p:cNvSpPr>
            <a:spLocks noGrp="1"/>
          </p:cNvSpPr>
          <p:nvPr>
            <p:ph type="ftr" sz="quarter" idx="11"/>
          </p:nvPr>
        </p:nvSpPr>
        <p:spPr/>
        <p:txBody>
          <a:bodyPr/>
          <a:lstStyle/>
          <a:p>
            <a:r>
              <a:rPr lang="en-GB"/>
              <a:t>P2RS The Gambia</a:t>
            </a:r>
          </a:p>
        </p:txBody>
      </p:sp>
      <p:sp>
        <p:nvSpPr>
          <p:cNvPr id="7" name="Slide Number Placeholder 6"/>
          <p:cNvSpPr>
            <a:spLocks noGrp="1"/>
          </p:cNvSpPr>
          <p:nvPr>
            <p:ph type="sldNum" sz="quarter" idx="12"/>
          </p:nvPr>
        </p:nvSpPr>
        <p:spPr>
          <a:xfrm>
            <a:off x="8077200" y="6356350"/>
            <a:ext cx="609600" cy="365125"/>
          </a:xfrm>
        </p:spPr>
        <p:txBody>
          <a:bodyPr/>
          <a:lstStyle/>
          <a:p>
            <a:fld id="{7A48CBEC-5972-4BE0-990C-487F506DFFE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ACECFF-E54D-42E3-A0DB-FFD28AF91885}" type="datetime1">
              <a:rPr lang="en-GB" smtClean="0"/>
              <a:pPr/>
              <a:t>03/05/2019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GB"/>
              <a:t>P2RS The Gambia</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48CBEC-5972-4BE0-990C-487F506DFFE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ransition>
    <p:wedge/>
  </p:transition>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mendy.paull@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852936"/>
            <a:ext cx="8568952" cy="3816424"/>
          </a:xfrm>
          <a:solidFill>
            <a:schemeClr val="bg1">
              <a:lumMod val="75000"/>
              <a:lumOff val="25000"/>
            </a:schemeClr>
          </a:solidFill>
        </p:spPr>
        <p:txBody>
          <a:bodyPr>
            <a:noAutofit/>
          </a:bodyPr>
          <a:lstStyle/>
          <a:p>
            <a:pPr algn="ctr"/>
            <a:endParaRPr lang="en-GB" sz="3600" b="1" u="sng" dirty="0">
              <a:solidFill>
                <a:srgbClr val="00B0F0"/>
              </a:solidFill>
            </a:endParaRPr>
          </a:p>
        </p:txBody>
      </p:sp>
      <p:sp>
        <p:nvSpPr>
          <p:cNvPr id="4" name="Title 1"/>
          <p:cNvSpPr txBox="1">
            <a:spLocks/>
          </p:cNvSpPr>
          <p:nvPr/>
        </p:nvSpPr>
        <p:spPr>
          <a:xfrm>
            <a:off x="395536" y="404664"/>
            <a:ext cx="8229600" cy="230425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800" b="1" i="0" u="none" strike="noStrike" kern="1200" cap="none" spc="0" normalizeH="0" baseline="0" noProof="0" dirty="0">
                <a:ln>
                  <a:noFill/>
                </a:ln>
                <a:solidFill>
                  <a:srgbClr val="FFC000"/>
                </a:solidFill>
                <a:effectLst/>
                <a:uLnTx/>
                <a:uFillTx/>
                <a:latin typeface="Algerian" pitchFamily="82" charset="0"/>
                <a:ea typeface="+mj-ea"/>
                <a:cs typeface="+mj-cs"/>
              </a:rPr>
              <a:t>Evaluating Training and Learning interventions</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6725995"/>
              </p:ext>
            </p:extLst>
          </p:nvPr>
        </p:nvGraphicFramePr>
        <p:xfrm>
          <a:off x="179512" y="908719"/>
          <a:ext cx="8784976" cy="5631848"/>
        </p:xfrm>
        <a:graphic>
          <a:graphicData uri="http://schemas.openxmlformats.org/drawingml/2006/table">
            <a:tbl>
              <a:tblPr firstRow="1" bandRow="1">
                <a:tableStyleId>{5C22544A-7EE6-4342-B048-85BDC9FD1C3A}</a:tableStyleId>
              </a:tblPr>
              <a:tblGrid>
                <a:gridCol w="7173781">
                  <a:extLst>
                    <a:ext uri="{9D8B030D-6E8A-4147-A177-3AD203B41FA5}">
                      <a16:colId xmlns:a16="http://schemas.microsoft.com/office/drawing/2014/main" val="20000"/>
                    </a:ext>
                  </a:extLst>
                </a:gridCol>
                <a:gridCol w="537065">
                  <a:extLst>
                    <a:ext uri="{9D8B030D-6E8A-4147-A177-3AD203B41FA5}">
                      <a16:colId xmlns:a16="http://schemas.microsoft.com/office/drawing/2014/main" val="20001"/>
                    </a:ext>
                  </a:extLst>
                </a:gridCol>
                <a:gridCol w="537065">
                  <a:extLst>
                    <a:ext uri="{9D8B030D-6E8A-4147-A177-3AD203B41FA5}">
                      <a16:colId xmlns:a16="http://schemas.microsoft.com/office/drawing/2014/main" val="20002"/>
                    </a:ext>
                  </a:extLst>
                </a:gridCol>
                <a:gridCol w="537065">
                  <a:extLst>
                    <a:ext uri="{9D8B030D-6E8A-4147-A177-3AD203B41FA5}">
                      <a16:colId xmlns:a16="http://schemas.microsoft.com/office/drawing/2014/main" val="20003"/>
                    </a:ext>
                  </a:extLst>
                </a:gridCol>
              </a:tblGrid>
              <a:tr h="576065">
                <a:tc>
                  <a:txBody>
                    <a:bodyPr/>
                    <a:lstStyle/>
                    <a:p>
                      <a:r>
                        <a:rPr lang="en-GB" sz="2000" dirty="0">
                          <a:solidFill>
                            <a:srgbClr val="C00000"/>
                          </a:solidFill>
                        </a:rPr>
                        <a:t>Standard</a:t>
                      </a:r>
                    </a:p>
                  </a:txBody>
                  <a:tcPr>
                    <a:solidFill>
                      <a:schemeClr val="accent3"/>
                    </a:solidFill>
                  </a:tcPr>
                </a:tc>
                <a:tc>
                  <a:txBody>
                    <a:bodyPr/>
                    <a:lstStyle/>
                    <a:p>
                      <a:r>
                        <a:rPr lang="en-GB" sz="2000" dirty="0">
                          <a:solidFill>
                            <a:srgbClr val="C00000"/>
                          </a:solidFill>
                        </a:rPr>
                        <a:t>Yes</a:t>
                      </a:r>
                    </a:p>
                  </a:txBody>
                  <a:tcPr vert="vert">
                    <a:solidFill>
                      <a:schemeClr val="accent3"/>
                    </a:solidFill>
                  </a:tcPr>
                </a:tc>
                <a:tc>
                  <a:txBody>
                    <a:bodyPr/>
                    <a:lstStyle/>
                    <a:p>
                      <a:r>
                        <a:rPr lang="en-GB" sz="2000" dirty="0">
                          <a:solidFill>
                            <a:srgbClr val="C00000"/>
                          </a:solidFill>
                        </a:rPr>
                        <a:t>NQ</a:t>
                      </a:r>
                    </a:p>
                  </a:txBody>
                  <a:tcPr vert="vert">
                    <a:solidFill>
                      <a:schemeClr val="accent3"/>
                    </a:solidFill>
                  </a:tcPr>
                </a:tc>
                <a:tc>
                  <a:txBody>
                    <a:bodyPr/>
                    <a:lstStyle/>
                    <a:p>
                      <a:r>
                        <a:rPr lang="en-GB" sz="2000"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1271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2060"/>
                          </a:solidFill>
                        </a:rPr>
                        <a:t>14. Logistical arrangements for the intervention are made in advance, including needed accommodations for trainers and/or learners with disabilities. </a:t>
                      </a: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1"/>
                  </a:ext>
                </a:extLst>
              </a:tr>
              <a:tr h="92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2060"/>
                          </a:solidFill>
                        </a:rPr>
                        <a:t>15. Learning resources (printed materials, models, audio-visual equipment, training packages, etc.) are ready for use. </a:t>
                      </a: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2"/>
                  </a:ext>
                </a:extLst>
              </a:tr>
              <a:tr h="886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2060"/>
                          </a:solidFill>
                        </a:rPr>
                        <a:t>16. A plan for trainer and facilitator selection and preparation is in place. </a:t>
                      </a:r>
                    </a:p>
                  </a:txBody>
                  <a:tcPr/>
                </a:tc>
                <a:tc>
                  <a:txBody>
                    <a:bodyPr/>
                    <a:lstStyle/>
                    <a:p>
                      <a:endParaRPr lang="en-GB" sz="2000" dirty="0">
                        <a:solidFill>
                          <a:srgbClr val="002060"/>
                        </a:solidFill>
                      </a:endParaRPr>
                    </a:p>
                  </a:txBody>
                  <a:tcPr/>
                </a:tc>
                <a:tc>
                  <a:txBody>
                    <a:bodyPr/>
                    <a:lstStyle/>
                    <a:p>
                      <a:endParaRPr lang="en-GB" sz="200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3"/>
                  </a:ext>
                </a:extLst>
              </a:tr>
              <a:tr h="886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2060"/>
                          </a:solidFill>
                        </a:rPr>
                        <a:t>17. Mechanisms are in place to support the transfer of learning. </a:t>
                      </a:r>
                    </a:p>
                  </a:txBody>
                  <a:tcPr/>
                </a:tc>
                <a:tc>
                  <a:txBody>
                    <a:bodyPr/>
                    <a:lstStyle/>
                    <a:p>
                      <a:endParaRPr lang="en-GB" sz="2000" dirty="0">
                        <a:solidFill>
                          <a:srgbClr val="002060"/>
                        </a:solidFill>
                      </a:endParaRPr>
                    </a:p>
                  </a:txBody>
                  <a:tcPr/>
                </a:tc>
                <a:tc>
                  <a:txBody>
                    <a:bodyPr/>
                    <a:lstStyle/>
                    <a:p>
                      <a:endParaRPr lang="en-GB" sz="200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4"/>
                  </a:ext>
                </a:extLst>
              </a:tr>
              <a:tr h="9146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2060"/>
                          </a:solidFill>
                        </a:rPr>
                        <a:t>18. For clinical trainings, adequate caseload, site preparation, preceptors, and trainers are scheduled and arranged. </a:t>
                      </a:r>
                    </a:p>
                  </a:txBody>
                  <a:tcPr/>
                </a:tc>
                <a:tc>
                  <a:txBody>
                    <a:bodyPr/>
                    <a:lstStyle/>
                    <a:p>
                      <a:r>
                        <a:rPr lang="en-GB" sz="2000" dirty="0">
                          <a:solidFill>
                            <a:srgbClr val="002060"/>
                          </a:solidFill>
                        </a:rPr>
                        <a:t>n/a</a:t>
                      </a:r>
                    </a:p>
                  </a:txBody>
                  <a:tcPr/>
                </a:tc>
                <a:tc>
                  <a:txBody>
                    <a:bodyPr/>
                    <a:lstStyle/>
                    <a:p>
                      <a:r>
                        <a:rPr lang="en-GB" sz="2000" dirty="0">
                          <a:solidFill>
                            <a:srgbClr val="002060"/>
                          </a:solidFill>
                        </a:rPr>
                        <a:t>n/a</a:t>
                      </a:r>
                    </a:p>
                  </a:txBody>
                  <a:tcPr/>
                </a:tc>
                <a:tc>
                  <a:txBody>
                    <a:bodyPr/>
                    <a:lstStyle/>
                    <a:p>
                      <a:r>
                        <a:rPr lang="en-GB" sz="2000" dirty="0">
                          <a:solidFill>
                            <a:srgbClr val="002060"/>
                          </a:solidFill>
                        </a:rPr>
                        <a:t>n/a</a:t>
                      </a:r>
                    </a:p>
                  </a:txBody>
                  <a:tcPr/>
                </a:tc>
                <a:extLst>
                  <a:ext uri="{0D108BD9-81ED-4DB2-BD59-A6C34878D82A}">
                    <a16:rowId xmlns:a16="http://schemas.microsoft.com/office/drawing/2014/main" val="10005"/>
                  </a:ext>
                </a:extLst>
              </a:tr>
            </a:tbl>
          </a:graphicData>
        </a:graphic>
      </p:graphicFrame>
      <p:sp>
        <p:nvSpPr>
          <p:cNvPr id="3" name="Rectangle 2"/>
          <p:cNvSpPr/>
          <p:nvPr/>
        </p:nvSpPr>
        <p:spPr>
          <a:xfrm>
            <a:off x="179512" y="332656"/>
            <a:ext cx="8784976" cy="523220"/>
          </a:xfrm>
          <a:prstGeom prst="rect">
            <a:avLst/>
          </a:prstGeom>
        </p:spPr>
        <p:txBody>
          <a:bodyPr wrap="square">
            <a:spAutoFit/>
          </a:bodyPr>
          <a:lstStyle/>
          <a:p>
            <a:r>
              <a:rPr lang="en-GB" sz="2800" b="1" dirty="0">
                <a:solidFill>
                  <a:srgbClr val="FF0000"/>
                </a:solidFill>
              </a:rPr>
              <a:t>Area 3: Preparing for implementation</a:t>
            </a:r>
            <a:endParaRPr lang="en-GB" sz="2400" b="1" dirty="0">
              <a:solidFill>
                <a:srgbClr val="FF0000"/>
              </a:solidFill>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980728"/>
          <a:ext cx="8424937" cy="5285308"/>
        </p:xfrm>
        <a:graphic>
          <a:graphicData uri="http://schemas.openxmlformats.org/drawingml/2006/table">
            <a:tbl>
              <a:tblPr firstRow="1" bandRow="1">
                <a:tableStyleId>{5C22544A-7EE6-4342-B048-85BDC9FD1C3A}</a:tableStyleId>
              </a:tblPr>
              <a:tblGrid>
                <a:gridCol w="7005385">
                  <a:extLst>
                    <a:ext uri="{9D8B030D-6E8A-4147-A177-3AD203B41FA5}">
                      <a16:colId xmlns:a16="http://schemas.microsoft.com/office/drawing/2014/main" val="20000"/>
                    </a:ext>
                  </a:extLst>
                </a:gridCol>
                <a:gridCol w="473184">
                  <a:extLst>
                    <a:ext uri="{9D8B030D-6E8A-4147-A177-3AD203B41FA5}">
                      <a16:colId xmlns:a16="http://schemas.microsoft.com/office/drawing/2014/main" val="20001"/>
                    </a:ext>
                  </a:extLst>
                </a:gridCol>
                <a:gridCol w="473184">
                  <a:extLst>
                    <a:ext uri="{9D8B030D-6E8A-4147-A177-3AD203B41FA5}">
                      <a16:colId xmlns:a16="http://schemas.microsoft.com/office/drawing/2014/main" val="20002"/>
                    </a:ext>
                  </a:extLst>
                </a:gridCol>
                <a:gridCol w="473184">
                  <a:extLst>
                    <a:ext uri="{9D8B030D-6E8A-4147-A177-3AD203B41FA5}">
                      <a16:colId xmlns:a16="http://schemas.microsoft.com/office/drawing/2014/main" val="20003"/>
                    </a:ext>
                  </a:extLst>
                </a:gridCol>
              </a:tblGrid>
              <a:tr h="648072">
                <a:tc>
                  <a:txBody>
                    <a:bodyPr/>
                    <a:lstStyle/>
                    <a:p>
                      <a:r>
                        <a:rPr lang="en-GB" sz="2000" dirty="0">
                          <a:solidFill>
                            <a:srgbClr val="C00000"/>
                          </a:solidFill>
                        </a:rPr>
                        <a:t>Standard</a:t>
                      </a:r>
                    </a:p>
                  </a:txBody>
                  <a:tcPr>
                    <a:solidFill>
                      <a:schemeClr val="accent3"/>
                    </a:solidFill>
                  </a:tcPr>
                </a:tc>
                <a:tc>
                  <a:txBody>
                    <a:bodyPr/>
                    <a:lstStyle/>
                    <a:p>
                      <a:r>
                        <a:rPr lang="en-GB" sz="2000" dirty="0">
                          <a:solidFill>
                            <a:srgbClr val="C00000"/>
                          </a:solidFill>
                        </a:rPr>
                        <a:t>Yes</a:t>
                      </a:r>
                    </a:p>
                  </a:txBody>
                  <a:tcPr vert="vert">
                    <a:solidFill>
                      <a:schemeClr val="accent3"/>
                    </a:solidFill>
                  </a:tcPr>
                </a:tc>
                <a:tc>
                  <a:txBody>
                    <a:bodyPr/>
                    <a:lstStyle/>
                    <a:p>
                      <a:r>
                        <a:rPr lang="en-GB" sz="1800" dirty="0">
                          <a:solidFill>
                            <a:srgbClr val="C00000"/>
                          </a:solidFill>
                        </a:rPr>
                        <a:t>NQ</a:t>
                      </a:r>
                    </a:p>
                  </a:txBody>
                  <a:tcPr vert="vert">
                    <a:solidFill>
                      <a:schemeClr val="accent3"/>
                    </a:solidFill>
                  </a:tcPr>
                </a:tc>
                <a:tc>
                  <a:txBody>
                    <a:bodyPr/>
                    <a:lstStyle/>
                    <a:p>
                      <a:r>
                        <a:rPr lang="en-GB" sz="1800"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7384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19.  Learning resources, equipment and supplies are available and used for intended purposes. </a:t>
                      </a: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1"/>
                  </a:ext>
                </a:extLst>
              </a:tr>
              <a:tr h="615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20. Logistical arrangements meet trainers’ and learners’ needs. </a:t>
                      </a: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2"/>
                  </a:ext>
                </a:extLst>
              </a:tr>
              <a:tr h="615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21. Technology required to implement learning intervention is available. </a:t>
                      </a:r>
                    </a:p>
                  </a:txBody>
                  <a:tcPr/>
                </a:tc>
                <a:tc>
                  <a:txBody>
                    <a:bodyPr/>
                    <a:lstStyle/>
                    <a:p>
                      <a:endParaRPr lang="en-GB" sz="2000" dirty="0">
                        <a:solidFill>
                          <a:srgbClr val="002060"/>
                        </a:solidFill>
                      </a:endParaRPr>
                    </a:p>
                  </a:txBody>
                  <a:tcPr/>
                </a:tc>
                <a:tc>
                  <a:txBody>
                    <a:bodyPr/>
                    <a:lstStyle/>
                    <a:p>
                      <a:endParaRPr lang="en-GB" sz="200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3"/>
                  </a:ext>
                </a:extLst>
              </a:tr>
              <a:tr h="7384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22. Learning intervention requires active engagement on the part of trainers and learners. Is/was</a:t>
                      </a:r>
                      <a:r>
                        <a:rPr lang="en-GB" sz="1800" b="1" baseline="0" dirty="0">
                          <a:solidFill>
                            <a:srgbClr val="002060"/>
                          </a:solidFill>
                        </a:rPr>
                        <a:t> this the case?</a:t>
                      </a:r>
                      <a:endParaRPr lang="en-GB" sz="1800" b="1" dirty="0">
                        <a:solidFill>
                          <a:srgbClr val="002060"/>
                        </a:solidFill>
                      </a:endParaRPr>
                    </a:p>
                  </a:txBody>
                  <a:tcPr/>
                </a:tc>
                <a:tc>
                  <a:txBody>
                    <a:bodyPr/>
                    <a:lstStyle/>
                    <a:p>
                      <a:endParaRPr lang="en-GB" sz="2000" dirty="0">
                        <a:solidFill>
                          <a:srgbClr val="002060"/>
                        </a:solidFill>
                      </a:endParaRPr>
                    </a:p>
                  </a:txBody>
                  <a:tcPr/>
                </a:tc>
                <a:tc>
                  <a:txBody>
                    <a:bodyPr/>
                    <a:lstStyle/>
                    <a:p>
                      <a:endParaRPr lang="en-GB" sz="200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4"/>
                  </a:ext>
                </a:extLst>
              </a:tr>
              <a:tr h="7384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23. Both knowledge and skills are assessed as planned in the instructional strategy. </a:t>
                      </a:r>
                    </a:p>
                  </a:txBody>
                  <a:tcPr/>
                </a:tc>
                <a:tc>
                  <a:txBody>
                    <a:bodyPr/>
                    <a:lstStyle/>
                    <a:p>
                      <a:endParaRPr lang="en-GB" sz="2000">
                        <a:solidFill>
                          <a:srgbClr val="002060"/>
                        </a:solidFill>
                      </a:endParaRPr>
                    </a:p>
                  </a:txBody>
                  <a:tcPr/>
                </a:tc>
                <a:tc>
                  <a:txBody>
                    <a:bodyPr/>
                    <a:lstStyle/>
                    <a:p>
                      <a:endParaRPr lang="en-GB" sz="2000">
                        <a:solidFill>
                          <a:srgbClr val="002060"/>
                        </a:solidFill>
                      </a:endParaRPr>
                    </a:p>
                  </a:txBody>
                  <a:tcPr/>
                </a:tc>
                <a:tc>
                  <a:txBody>
                    <a:bodyPr/>
                    <a:lstStyle/>
                    <a:p>
                      <a:endParaRPr lang="en-GB" sz="2000">
                        <a:solidFill>
                          <a:srgbClr val="002060"/>
                        </a:solidFill>
                      </a:endParaRPr>
                    </a:p>
                  </a:txBody>
                  <a:tcPr/>
                </a:tc>
                <a:extLst>
                  <a:ext uri="{0D108BD9-81ED-4DB2-BD59-A6C34878D82A}">
                    <a16:rowId xmlns:a16="http://schemas.microsoft.com/office/drawing/2014/main" val="10005"/>
                  </a:ext>
                </a:extLst>
              </a:tr>
              <a:tr h="4278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24. Skills acquisition is competency-based. </a:t>
                      </a:r>
                    </a:p>
                  </a:txBody>
                  <a:tcPr/>
                </a:tc>
                <a:tc>
                  <a:txBody>
                    <a:bodyPr/>
                    <a:lstStyle/>
                    <a:p>
                      <a:endParaRPr lang="en-GB" sz="2000">
                        <a:solidFill>
                          <a:srgbClr val="002060"/>
                        </a:solidFill>
                      </a:endParaRPr>
                    </a:p>
                  </a:txBody>
                  <a:tcPr/>
                </a:tc>
                <a:tc>
                  <a:txBody>
                    <a:bodyPr/>
                    <a:lstStyle/>
                    <a:p>
                      <a:endParaRPr lang="en-GB" sz="2000">
                        <a:solidFill>
                          <a:srgbClr val="002060"/>
                        </a:solidFill>
                      </a:endParaRPr>
                    </a:p>
                  </a:txBody>
                  <a:tcPr/>
                </a:tc>
                <a:tc>
                  <a:txBody>
                    <a:bodyPr/>
                    <a:lstStyle/>
                    <a:p>
                      <a:endParaRPr lang="en-GB" sz="2000">
                        <a:solidFill>
                          <a:srgbClr val="002060"/>
                        </a:solidFill>
                      </a:endParaRPr>
                    </a:p>
                  </a:txBody>
                  <a:tcPr/>
                </a:tc>
                <a:extLst>
                  <a:ext uri="{0D108BD9-81ED-4DB2-BD59-A6C34878D82A}">
                    <a16:rowId xmlns:a16="http://schemas.microsoft.com/office/drawing/2014/main" val="10006"/>
                  </a:ext>
                </a:extLst>
              </a:tr>
              <a:tr h="7384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2060"/>
                          </a:solidFill>
                        </a:rPr>
                        <a:t>25. All individuals involved in training (trainers and learners) receive feedback. </a:t>
                      </a: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tc>
                  <a:txBody>
                    <a:bodyPr/>
                    <a:lstStyle/>
                    <a:p>
                      <a:endParaRPr lang="en-GB" sz="2000" dirty="0">
                        <a:solidFill>
                          <a:srgbClr val="002060"/>
                        </a:solidFill>
                      </a:endParaRPr>
                    </a:p>
                  </a:txBody>
                  <a:tcPr/>
                </a:tc>
                <a:extLst>
                  <a:ext uri="{0D108BD9-81ED-4DB2-BD59-A6C34878D82A}">
                    <a16:rowId xmlns:a16="http://schemas.microsoft.com/office/drawing/2014/main" val="10007"/>
                  </a:ext>
                </a:extLst>
              </a:tr>
            </a:tbl>
          </a:graphicData>
        </a:graphic>
      </p:graphicFrame>
      <p:sp>
        <p:nvSpPr>
          <p:cNvPr id="3" name="Rectangle 2"/>
          <p:cNvSpPr/>
          <p:nvPr/>
        </p:nvSpPr>
        <p:spPr>
          <a:xfrm>
            <a:off x="323528" y="332656"/>
            <a:ext cx="8136904" cy="523220"/>
          </a:xfrm>
          <a:prstGeom prst="rect">
            <a:avLst/>
          </a:prstGeom>
        </p:spPr>
        <p:txBody>
          <a:bodyPr wrap="square">
            <a:spAutoFit/>
          </a:bodyPr>
          <a:lstStyle/>
          <a:p>
            <a:r>
              <a:rPr lang="en-GB" sz="2800" b="1" dirty="0">
                <a:solidFill>
                  <a:srgbClr val="FF0000"/>
                </a:solidFill>
              </a:rPr>
              <a:t>Area 4: Implementing training</a:t>
            </a:r>
            <a:endParaRPr lang="en-GB" sz="2800"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1196752"/>
          <a:ext cx="8064897" cy="5112568"/>
        </p:xfrm>
        <a:graphic>
          <a:graphicData uri="http://schemas.openxmlformats.org/drawingml/2006/table">
            <a:tbl>
              <a:tblPr firstRow="1" bandRow="1">
                <a:tableStyleId>{5C22544A-7EE6-4342-B048-85BDC9FD1C3A}</a:tableStyleId>
              </a:tblPr>
              <a:tblGrid>
                <a:gridCol w="6600519">
                  <a:extLst>
                    <a:ext uri="{9D8B030D-6E8A-4147-A177-3AD203B41FA5}">
                      <a16:colId xmlns:a16="http://schemas.microsoft.com/office/drawing/2014/main" val="20000"/>
                    </a:ext>
                  </a:extLst>
                </a:gridCol>
                <a:gridCol w="488126">
                  <a:extLst>
                    <a:ext uri="{9D8B030D-6E8A-4147-A177-3AD203B41FA5}">
                      <a16:colId xmlns:a16="http://schemas.microsoft.com/office/drawing/2014/main" val="20001"/>
                    </a:ext>
                  </a:extLst>
                </a:gridCol>
                <a:gridCol w="488126">
                  <a:extLst>
                    <a:ext uri="{9D8B030D-6E8A-4147-A177-3AD203B41FA5}">
                      <a16:colId xmlns:a16="http://schemas.microsoft.com/office/drawing/2014/main" val="20002"/>
                    </a:ext>
                  </a:extLst>
                </a:gridCol>
                <a:gridCol w="488126">
                  <a:extLst>
                    <a:ext uri="{9D8B030D-6E8A-4147-A177-3AD203B41FA5}">
                      <a16:colId xmlns:a16="http://schemas.microsoft.com/office/drawing/2014/main" val="20003"/>
                    </a:ext>
                  </a:extLst>
                </a:gridCol>
              </a:tblGrid>
              <a:tr h="670501">
                <a:tc>
                  <a:txBody>
                    <a:bodyPr/>
                    <a:lstStyle/>
                    <a:p>
                      <a:r>
                        <a:rPr lang="en-GB" sz="2400" dirty="0">
                          <a:solidFill>
                            <a:srgbClr val="C00000"/>
                          </a:solidFill>
                        </a:rPr>
                        <a:t>Standard</a:t>
                      </a:r>
                    </a:p>
                  </a:txBody>
                  <a:tcPr>
                    <a:solidFill>
                      <a:schemeClr val="accent3"/>
                    </a:solidFill>
                  </a:tcPr>
                </a:tc>
                <a:tc>
                  <a:txBody>
                    <a:bodyPr/>
                    <a:lstStyle/>
                    <a:p>
                      <a:r>
                        <a:rPr lang="en-GB" sz="1600" dirty="0">
                          <a:solidFill>
                            <a:srgbClr val="C00000"/>
                          </a:solidFill>
                        </a:rPr>
                        <a:t>Yes</a:t>
                      </a:r>
                    </a:p>
                  </a:txBody>
                  <a:tcPr vert="vert">
                    <a:solidFill>
                      <a:schemeClr val="accent3"/>
                    </a:solidFill>
                  </a:tcPr>
                </a:tc>
                <a:tc>
                  <a:txBody>
                    <a:bodyPr/>
                    <a:lstStyle/>
                    <a:p>
                      <a:r>
                        <a:rPr lang="en-GB" sz="1600" dirty="0">
                          <a:solidFill>
                            <a:srgbClr val="C00000"/>
                          </a:solidFill>
                        </a:rPr>
                        <a:t>NQ</a:t>
                      </a:r>
                    </a:p>
                  </a:txBody>
                  <a:tcPr vert="vert">
                    <a:solidFill>
                      <a:schemeClr val="accent3"/>
                    </a:solidFill>
                  </a:tcPr>
                </a:tc>
                <a:tc>
                  <a:txBody>
                    <a:bodyPr/>
                    <a:lstStyle/>
                    <a:p>
                      <a:r>
                        <a:rPr lang="en-GB" sz="1600"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804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26. A written follow-up plan is in place. </a:t>
                      </a:r>
                    </a:p>
                  </a:txBody>
                  <a:tcPr/>
                </a:tc>
                <a:tc>
                  <a:txBody>
                    <a:bodyPr/>
                    <a:lstStyle/>
                    <a:p>
                      <a:endParaRPr lang="en-GB" sz="1600" dirty="0">
                        <a:solidFill>
                          <a:srgbClr val="002060"/>
                        </a:solidFill>
                      </a:endParaRPr>
                    </a:p>
                  </a:txBody>
                  <a:tcPr/>
                </a:tc>
                <a:tc>
                  <a:txBody>
                    <a:bodyPr/>
                    <a:lstStyle/>
                    <a:p>
                      <a:endParaRPr lang="en-GB" sz="1600" dirty="0">
                        <a:solidFill>
                          <a:srgbClr val="002060"/>
                        </a:solidFill>
                      </a:endParaRPr>
                    </a:p>
                  </a:txBody>
                  <a:tcPr/>
                </a:tc>
                <a:tc>
                  <a:txBody>
                    <a:bodyPr/>
                    <a:lstStyle/>
                    <a:p>
                      <a:endParaRPr lang="en-GB" sz="1600" dirty="0">
                        <a:solidFill>
                          <a:srgbClr val="002060"/>
                        </a:solidFill>
                      </a:endParaRPr>
                    </a:p>
                  </a:txBody>
                  <a:tcPr/>
                </a:tc>
                <a:extLst>
                  <a:ext uri="{0D108BD9-81ED-4DB2-BD59-A6C34878D82A}">
                    <a16:rowId xmlns:a16="http://schemas.microsoft.com/office/drawing/2014/main" val="10001"/>
                  </a:ext>
                </a:extLst>
              </a:tr>
              <a:tr h="1206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27. Mechanisms for follow-up are integrated in the supervision system. </a:t>
                      </a:r>
                    </a:p>
                  </a:txBody>
                  <a:tcPr/>
                </a:tc>
                <a:tc>
                  <a:txBody>
                    <a:bodyPr/>
                    <a:lstStyle/>
                    <a:p>
                      <a:endParaRPr lang="en-GB" sz="1600" dirty="0">
                        <a:solidFill>
                          <a:srgbClr val="002060"/>
                        </a:solidFill>
                      </a:endParaRPr>
                    </a:p>
                  </a:txBody>
                  <a:tcPr/>
                </a:tc>
                <a:tc>
                  <a:txBody>
                    <a:bodyPr/>
                    <a:lstStyle/>
                    <a:p>
                      <a:endParaRPr lang="en-GB" sz="1600" dirty="0">
                        <a:solidFill>
                          <a:srgbClr val="002060"/>
                        </a:solidFill>
                      </a:endParaRPr>
                    </a:p>
                  </a:txBody>
                  <a:tcPr/>
                </a:tc>
                <a:tc>
                  <a:txBody>
                    <a:bodyPr/>
                    <a:lstStyle/>
                    <a:p>
                      <a:endParaRPr lang="en-GB" sz="1600" dirty="0">
                        <a:solidFill>
                          <a:srgbClr val="002060"/>
                        </a:solidFill>
                      </a:endParaRPr>
                    </a:p>
                  </a:txBody>
                  <a:tcPr/>
                </a:tc>
                <a:extLst>
                  <a:ext uri="{0D108BD9-81ED-4DB2-BD59-A6C34878D82A}">
                    <a16:rowId xmlns:a16="http://schemas.microsoft.com/office/drawing/2014/main" val="10002"/>
                  </a:ext>
                </a:extLst>
              </a:tr>
              <a:tr h="11733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28. Learners develop action plans for applying learning on the job. </a:t>
                      </a:r>
                    </a:p>
                  </a:txBody>
                  <a:tcPr/>
                </a:tc>
                <a:tc>
                  <a:txBody>
                    <a:bodyPr/>
                    <a:lstStyle/>
                    <a:p>
                      <a:endParaRPr lang="en-GB" sz="1600" dirty="0">
                        <a:solidFill>
                          <a:srgbClr val="002060"/>
                        </a:solidFill>
                      </a:endParaRPr>
                    </a:p>
                  </a:txBody>
                  <a:tcPr/>
                </a:tc>
                <a:tc>
                  <a:txBody>
                    <a:bodyPr/>
                    <a:lstStyle/>
                    <a:p>
                      <a:endParaRPr lang="en-GB" sz="1600">
                        <a:solidFill>
                          <a:srgbClr val="002060"/>
                        </a:solidFill>
                      </a:endParaRPr>
                    </a:p>
                  </a:txBody>
                  <a:tcPr/>
                </a:tc>
                <a:tc>
                  <a:txBody>
                    <a:bodyPr/>
                    <a:lstStyle/>
                    <a:p>
                      <a:endParaRPr lang="en-GB" sz="1600" dirty="0">
                        <a:solidFill>
                          <a:srgbClr val="002060"/>
                        </a:solidFill>
                      </a:endParaRPr>
                    </a:p>
                  </a:txBody>
                  <a:tcPr/>
                </a:tc>
                <a:extLst>
                  <a:ext uri="{0D108BD9-81ED-4DB2-BD59-A6C34878D82A}">
                    <a16:rowId xmlns:a16="http://schemas.microsoft.com/office/drawing/2014/main" val="10003"/>
                  </a:ext>
                </a:extLst>
              </a:tr>
              <a:tr h="1257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29. Up-to-date information and resources to support job performance are given.</a:t>
                      </a:r>
                      <a:r>
                        <a:rPr lang="en-GB" sz="2400" b="1" dirty="0">
                          <a:solidFill>
                            <a:srgbClr val="002060"/>
                          </a:solidFill>
                        </a:rPr>
                        <a:t> </a:t>
                      </a:r>
                    </a:p>
                  </a:txBody>
                  <a:tcPr/>
                </a:tc>
                <a:tc>
                  <a:txBody>
                    <a:bodyPr/>
                    <a:lstStyle/>
                    <a:p>
                      <a:endParaRPr lang="en-GB" sz="1600" dirty="0">
                        <a:solidFill>
                          <a:srgbClr val="002060"/>
                        </a:solidFill>
                      </a:endParaRPr>
                    </a:p>
                  </a:txBody>
                  <a:tcPr/>
                </a:tc>
                <a:tc>
                  <a:txBody>
                    <a:bodyPr/>
                    <a:lstStyle/>
                    <a:p>
                      <a:endParaRPr lang="en-GB" sz="1600">
                        <a:solidFill>
                          <a:srgbClr val="002060"/>
                        </a:solidFill>
                      </a:endParaRPr>
                    </a:p>
                  </a:txBody>
                  <a:tcPr/>
                </a:tc>
                <a:tc>
                  <a:txBody>
                    <a:bodyPr/>
                    <a:lstStyle/>
                    <a:p>
                      <a:endParaRPr lang="en-GB" sz="1600" dirty="0">
                        <a:solidFill>
                          <a:srgbClr val="002060"/>
                        </a:solidFill>
                      </a:endParaRPr>
                    </a:p>
                  </a:txBody>
                  <a:tcPr/>
                </a:tc>
                <a:extLst>
                  <a:ext uri="{0D108BD9-81ED-4DB2-BD59-A6C34878D82A}">
                    <a16:rowId xmlns:a16="http://schemas.microsoft.com/office/drawing/2014/main" val="10004"/>
                  </a:ext>
                </a:extLst>
              </a:tr>
            </a:tbl>
          </a:graphicData>
        </a:graphic>
      </p:graphicFrame>
      <p:sp>
        <p:nvSpPr>
          <p:cNvPr id="3" name="Rectangle 2"/>
          <p:cNvSpPr/>
          <p:nvPr/>
        </p:nvSpPr>
        <p:spPr>
          <a:xfrm>
            <a:off x="539552" y="404665"/>
            <a:ext cx="7992888" cy="646331"/>
          </a:xfrm>
          <a:prstGeom prst="rect">
            <a:avLst/>
          </a:prstGeom>
        </p:spPr>
        <p:txBody>
          <a:bodyPr wrap="square">
            <a:spAutoFit/>
          </a:bodyPr>
          <a:lstStyle/>
          <a:p>
            <a:r>
              <a:rPr lang="en-GB" sz="3600" b="1" dirty="0">
                <a:solidFill>
                  <a:srgbClr val="FF0000"/>
                </a:solidFill>
              </a:rPr>
              <a:t>Area 5: Following up learners </a:t>
            </a:r>
            <a:endParaRPr lang="en-GB" sz="3600"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6" y="1196751"/>
          <a:ext cx="8352927" cy="5112568"/>
        </p:xfrm>
        <a:graphic>
          <a:graphicData uri="http://schemas.openxmlformats.org/drawingml/2006/table">
            <a:tbl>
              <a:tblPr firstRow="1" bandRow="1">
                <a:tableStyleId>{5C22544A-7EE6-4342-B048-85BDC9FD1C3A}</a:tableStyleId>
              </a:tblPr>
              <a:tblGrid>
                <a:gridCol w="6867015">
                  <a:extLst>
                    <a:ext uri="{9D8B030D-6E8A-4147-A177-3AD203B41FA5}">
                      <a16:colId xmlns:a16="http://schemas.microsoft.com/office/drawing/2014/main" val="20000"/>
                    </a:ext>
                  </a:extLst>
                </a:gridCol>
                <a:gridCol w="495304">
                  <a:extLst>
                    <a:ext uri="{9D8B030D-6E8A-4147-A177-3AD203B41FA5}">
                      <a16:colId xmlns:a16="http://schemas.microsoft.com/office/drawing/2014/main" val="20001"/>
                    </a:ext>
                  </a:extLst>
                </a:gridCol>
                <a:gridCol w="495304">
                  <a:extLst>
                    <a:ext uri="{9D8B030D-6E8A-4147-A177-3AD203B41FA5}">
                      <a16:colId xmlns:a16="http://schemas.microsoft.com/office/drawing/2014/main" val="20002"/>
                    </a:ext>
                  </a:extLst>
                </a:gridCol>
                <a:gridCol w="495304">
                  <a:extLst>
                    <a:ext uri="{9D8B030D-6E8A-4147-A177-3AD203B41FA5}">
                      <a16:colId xmlns:a16="http://schemas.microsoft.com/office/drawing/2014/main" val="20003"/>
                    </a:ext>
                  </a:extLst>
                </a:gridCol>
              </a:tblGrid>
              <a:tr h="620481">
                <a:tc>
                  <a:txBody>
                    <a:bodyPr/>
                    <a:lstStyle/>
                    <a:p>
                      <a:r>
                        <a:rPr lang="en-GB" sz="2400" dirty="0">
                          <a:solidFill>
                            <a:srgbClr val="C00000"/>
                          </a:solidFill>
                        </a:rPr>
                        <a:t>Standard</a:t>
                      </a:r>
                    </a:p>
                  </a:txBody>
                  <a:tcPr>
                    <a:solidFill>
                      <a:schemeClr val="accent3"/>
                    </a:solidFill>
                  </a:tcPr>
                </a:tc>
                <a:tc>
                  <a:txBody>
                    <a:bodyPr/>
                    <a:lstStyle/>
                    <a:p>
                      <a:r>
                        <a:rPr lang="en-GB" sz="1800" dirty="0">
                          <a:solidFill>
                            <a:srgbClr val="C00000"/>
                          </a:solidFill>
                        </a:rPr>
                        <a:t>Yes</a:t>
                      </a:r>
                    </a:p>
                  </a:txBody>
                  <a:tcPr vert="vert">
                    <a:solidFill>
                      <a:schemeClr val="accent3"/>
                    </a:solidFill>
                  </a:tcPr>
                </a:tc>
                <a:tc>
                  <a:txBody>
                    <a:bodyPr/>
                    <a:lstStyle/>
                    <a:p>
                      <a:r>
                        <a:rPr lang="en-GB" sz="1800" dirty="0">
                          <a:solidFill>
                            <a:srgbClr val="C00000"/>
                          </a:solidFill>
                        </a:rPr>
                        <a:t>NQ</a:t>
                      </a:r>
                    </a:p>
                  </a:txBody>
                  <a:tcPr vert="vert">
                    <a:solidFill>
                      <a:schemeClr val="accent3"/>
                    </a:solidFill>
                  </a:tcPr>
                </a:tc>
                <a:tc>
                  <a:txBody>
                    <a:bodyPr/>
                    <a:lstStyle/>
                    <a:p>
                      <a:r>
                        <a:rPr lang="en-GB" sz="1800"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1642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30. A written evaluation plan is in place and describes what will be evaluated, how and where, when, who, and resources needed. </a:t>
                      </a:r>
                    </a:p>
                  </a:txBody>
                  <a:tcPr/>
                </a:tc>
                <a:tc>
                  <a:txBody>
                    <a:bodyPr/>
                    <a:lstStyle/>
                    <a:p>
                      <a:endParaRPr lang="en-GB" sz="1800" dirty="0">
                        <a:solidFill>
                          <a:srgbClr val="002060"/>
                        </a:solidFill>
                      </a:endParaRPr>
                    </a:p>
                  </a:txBody>
                  <a:tcPr/>
                </a:tc>
                <a:tc>
                  <a:txBody>
                    <a:bodyPr/>
                    <a:lstStyle/>
                    <a:p>
                      <a:endParaRPr lang="en-GB" sz="1800" dirty="0">
                        <a:solidFill>
                          <a:srgbClr val="002060"/>
                        </a:solidFill>
                      </a:endParaRPr>
                    </a:p>
                  </a:txBody>
                  <a:tcPr/>
                </a:tc>
                <a:tc>
                  <a:txBody>
                    <a:bodyPr/>
                    <a:lstStyle/>
                    <a:p>
                      <a:endParaRPr lang="en-GB" sz="1800" dirty="0">
                        <a:solidFill>
                          <a:srgbClr val="002060"/>
                        </a:solidFill>
                      </a:endParaRPr>
                    </a:p>
                  </a:txBody>
                  <a:tcPr/>
                </a:tc>
                <a:extLst>
                  <a:ext uri="{0D108BD9-81ED-4DB2-BD59-A6C34878D82A}">
                    <a16:rowId xmlns:a16="http://schemas.microsoft.com/office/drawing/2014/main" val="10001"/>
                  </a:ext>
                </a:extLst>
              </a:tr>
              <a:tr h="1642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31. Evaluation shows how the learning intervention has affected learners’ performance. </a:t>
                      </a:r>
                    </a:p>
                  </a:txBody>
                  <a:tcPr/>
                </a:tc>
                <a:tc>
                  <a:txBody>
                    <a:bodyPr/>
                    <a:lstStyle/>
                    <a:p>
                      <a:endParaRPr lang="en-GB" sz="1800" dirty="0">
                        <a:solidFill>
                          <a:srgbClr val="002060"/>
                        </a:solidFill>
                      </a:endParaRPr>
                    </a:p>
                  </a:txBody>
                  <a:tcPr/>
                </a:tc>
                <a:tc>
                  <a:txBody>
                    <a:bodyPr/>
                    <a:lstStyle/>
                    <a:p>
                      <a:endParaRPr lang="en-GB" sz="1800">
                        <a:solidFill>
                          <a:srgbClr val="002060"/>
                        </a:solidFill>
                      </a:endParaRPr>
                    </a:p>
                  </a:txBody>
                  <a:tcPr/>
                </a:tc>
                <a:tc>
                  <a:txBody>
                    <a:bodyPr/>
                    <a:lstStyle/>
                    <a:p>
                      <a:endParaRPr lang="en-GB" sz="1800" dirty="0">
                        <a:solidFill>
                          <a:srgbClr val="002060"/>
                        </a:solidFill>
                      </a:endParaRPr>
                    </a:p>
                  </a:txBody>
                  <a:tcPr/>
                </a:tc>
                <a:extLst>
                  <a:ext uri="{0D108BD9-81ED-4DB2-BD59-A6C34878D82A}">
                    <a16:rowId xmlns:a16="http://schemas.microsoft.com/office/drawing/2014/main" val="10002"/>
                  </a:ext>
                </a:extLst>
              </a:tr>
              <a:tr h="1207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2060"/>
                          </a:solidFill>
                        </a:rPr>
                        <a:t>32. Evaluation reports reflect program results that can be used for decision-making. </a:t>
                      </a:r>
                    </a:p>
                  </a:txBody>
                  <a:tcPr/>
                </a:tc>
                <a:tc>
                  <a:txBody>
                    <a:bodyPr/>
                    <a:lstStyle/>
                    <a:p>
                      <a:endParaRPr lang="en-GB" sz="1800" dirty="0">
                        <a:solidFill>
                          <a:srgbClr val="002060"/>
                        </a:solidFill>
                      </a:endParaRPr>
                    </a:p>
                  </a:txBody>
                  <a:tcPr/>
                </a:tc>
                <a:tc>
                  <a:txBody>
                    <a:bodyPr/>
                    <a:lstStyle/>
                    <a:p>
                      <a:endParaRPr lang="en-GB" sz="1800">
                        <a:solidFill>
                          <a:srgbClr val="002060"/>
                        </a:solidFill>
                      </a:endParaRPr>
                    </a:p>
                  </a:txBody>
                  <a:tcPr/>
                </a:tc>
                <a:tc>
                  <a:txBody>
                    <a:bodyPr/>
                    <a:lstStyle/>
                    <a:p>
                      <a:endParaRPr lang="en-GB" sz="1800" dirty="0">
                        <a:solidFill>
                          <a:srgbClr val="002060"/>
                        </a:solidFill>
                      </a:endParaRPr>
                    </a:p>
                  </a:txBody>
                  <a:tcPr/>
                </a:tc>
                <a:extLst>
                  <a:ext uri="{0D108BD9-81ED-4DB2-BD59-A6C34878D82A}">
                    <a16:rowId xmlns:a16="http://schemas.microsoft.com/office/drawing/2014/main" val="10003"/>
                  </a:ext>
                </a:extLst>
              </a:tr>
            </a:tbl>
          </a:graphicData>
        </a:graphic>
      </p:graphicFrame>
      <p:sp>
        <p:nvSpPr>
          <p:cNvPr id="3" name="Rectangle 2"/>
          <p:cNvSpPr/>
          <p:nvPr/>
        </p:nvSpPr>
        <p:spPr>
          <a:xfrm>
            <a:off x="323528" y="404664"/>
            <a:ext cx="8208912" cy="523220"/>
          </a:xfrm>
          <a:prstGeom prst="rect">
            <a:avLst/>
          </a:prstGeom>
        </p:spPr>
        <p:txBody>
          <a:bodyPr wrap="square">
            <a:spAutoFit/>
          </a:bodyPr>
          <a:lstStyle/>
          <a:p>
            <a:r>
              <a:rPr lang="en-GB" sz="2800" b="1" dirty="0">
                <a:solidFill>
                  <a:srgbClr val="FF0000"/>
                </a:solidFill>
              </a:rPr>
              <a:t>Area 6. Evaluating for effectiveness </a:t>
            </a:r>
            <a:endParaRPr lang="en-GB" sz="2800"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552" y="1484784"/>
          <a:ext cx="7920880" cy="4806450"/>
        </p:xfrm>
        <a:graphic>
          <a:graphicData uri="http://schemas.openxmlformats.org/drawingml/2006/table">
            <a:tbl>
              <a:tblPr firstRow="1" bandRow="1">
                <a:tableStyleId>{5C22544A-7EE6-4342-B048-85BDC9FD1C3A}</a:tableStyleId>
              </a:tblPr>
              <a:tblGrid>
                <a:gridCol w="6163764">
                  <a:extLst>
                    <a:ext uri="{9D8B030D-6E8A-4147-A177-3AD203B41FA5}">
                      <a16:colId xmlns:a16="http://schemas.microsoft.com/office/drawing/2014/main" val="20000"/>
                    </a:ext>
                  </a:extLst>
                </a:gridCol>
                <a:gridCol w="604988">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tblGrid>
              <a:tr h="648072">
                <a:tc>
                  <a:txBody>
                    <a:bodyPr/>
                    <a:lstStyle/>
                    <a:p>
                      <a:r>
                        <a:rPr lang="en-GB" sz="2800" dirty="0">
                          <a:solidFill>
                            <a:srgbClr val="C00000"/>
                          </a:solidFill>
                        </a:rPr>
                        <a:t>Sta</a:t>
                      </a:r>
                      <a:r>
                        <a:rPr lang="en-GB" sz="2800" baseline="0" dirty="0">
                          <a:solidFill>
                            <a:srgbClr val="C00000"/>
                          </a:solidFill>
                        </a:rPr>
                        <a:t>ndard</a:t>
                      </a:r>
                      <a:endParaRPr lang="en-GB" sz="2800" dirty="0">
                        <a:solidFill>
                          <a:srgbClr val="C00000"/>
                        </a:solidFill>
                      </a:endParaRPr>
                    </a:p>
                  </a:txBody>
                  <a:tcPr>
                    <a:solidFill>
                      <a:schemeClr val="accent3"/>
                    </a:solidFill>
                  </a:tcPr>
                </a:tc>
                <a:tc>
                  <a:txBody>
                    <a:bodyPr/>
                    <a:lstStyle/>
                    <a:p>
                      <a:r>
                        <a:rPr lang="en-GB" dirty="0">
                          <a:solidFill>
                            <a:srgbClr val="C00000"/>
                          </a:solidFill>
                        </a:rPr>
                        <a:t>Yes</a:t>
                      </a:r>
                    </a:p>
                  </a:txBody>
                  <a:tcPr vert="vert">
                    <a:solidFill>
                      <a:schemeClr val="accent3"/>
                    </a:solidFill>
                  </a:tcPr>
                </a:tc>
                <a:tc>
                  <a:txBody>
                    <a:bodyPr/>
                    <a:lstStyle/>
                    <a:p>
                      <a:r>
                        <a:rPr lang="en-GB" dirty="0">
                          <a:solidFill>
                            <a:srgbClr val="C00000"/>
                          </a:solidFill>
                        </a:rPr>
                        <a:t>NQ</a:t>
                      </a:r>
                    </a:p>
                  </a:txBody>
                  <a:tcPr vert="vert">
                    <a:solidFill>
                      <a:schemeClr val="accent3"/>
                    </a:solidFill>
                  </a:tcPr>
                </a:tc>
                <a:tc>
                  <a:txBody>
                    <a:bodyPr/>
                    <a:lstStyle/>
                    <a:p>
                      <a:r>
                        <a:rPr lang="en-GB"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4158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0" dirty="0">
                          <a:solidFill>
                            <a:srgbClr val="002060"/>
                          </a:solidFill>
                        </a:rPr>
                        <a:t>33. A system is used to document and manage information about this training intervention’s learners, trainers, learning resources, logistical resources, and training activities. </a:t>
                      </a:r>
                    </a:p>
                    <a:p>
                      <a:endParaRPr lang="en-GB" sz="2800" dirty="0">
                        <a:solidFill>
                          <a:srgbClr val="002060"/>
                        </a:solidFill>
                      </a:endParaRP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1"/>
                  </a:ext>
                </a:extLst>
              </a:tr>
            </a:tbl>
          </a:graphicData>
        </a:graphic>
      </p:graphicFrame>
      <p:sp>
        <p:nvSpPr>
          <p:cNvPr id="3" name="Rectangle 2"/>
          <p:cNvSpPr/>
          <p:nvPr/>
        </p:nvSpPr>
        <p:spPr>
          <a:xfrm>
            <a:off x="467544" y="908720"/>
            <a:ext cx="8424936" cy="523220"/>
          </a:xfrm>
          <a:prstGeom prst="rect">
            <a:avLst/>
          </a:prstGeom>
        </p:spPr>
        <p:txBody>
          <a:bodyPr wrap="square">
            <a:spAutoFit/>
          </a:bodyPr>
          <a:lstStyle/>
          <a:p>
            <a:r>
              <a:rPr lang="en-GB" sz="2800" b="1" dirty="0">
                <a:solidFill>
                  <a:srgbClr val="FF0000"/>
                </a:solidFill>
              </a:rPr>
              <a:t>Area 7. Documenting Lessons Learned</a:t>
            </a:r>
            <a:endParaRPr lang="en-GB" sz="2800"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11560" y="2924944"/>
            <a:ext cx="8280920" cy="3077766"/>
          </a:xfrm>
          <a:prstGeom prst="rect">
            <a:avLst/>
          </a:prstGeom>
          <a:noFill/>
        </p:spPr>
        <p:txBody>
          <a:bodyPr wrap="square" rtlCol="0">
            <a:spAutoFit/>
          </a:bodyPr>
          <a:lstStyle/>
          <a:p>
            <a:r>
              <a:rPr lang="en-GB" sz="3200" b="1" dirty="0">
                <a:solidFill>
                  <a:srgbClr val="0070C0"/>
                </a:solidFill>
              </a:rPr>
              <a:t>Paul L. Mendy</a:t>
            </a:r>
          </a:p>
          <a:p>
            <a:r>
              <a:rPr lang="en-GB" sz="2400" dirty="0">
                <a:solidFill>
                  <a:srgbClr val="002060"/>
                </a:solidFill>
              </a:rPr>
              <a:t>Monitoring &amp; Evaluation Specialist</a:t>
            </a:r>
          </a:p>
          <a:p>
            <a:r>
              <a:rPr lang="en-GB" sz="2400" dirty="0">
                <a:solidFill>
                  <a:srgbClr val="002060"/>
                </a:solidFill>
              </a:rPr>
              <a:t>AfDB funded P2RS Building Resilience Project</a:t>
            </a:r>
          </a:p>
          <a:p>
            <a:r>
              <a:rPr lang="en-GB" sz="2400" dirty="0">
                <a:solidFill>
                  <a:srgbClr val="002060"/>
                </a:solidFill>
              </a:rPr>
              <a:t>IFAD funded </a:t>
            </a:r>
            <a:r>
              <a:rPr lang="en-GB" sz="2400" i="1" dirty="0">
                <a:solidFill>
                  <a:srgbClr val="002060"/>
                </a:solidFill>
              </a:rPr>
              <a:t>Nema</a:t>
            </a:r>
            <a:r>
              <a:rPr lang="en-GB" sz="2400" dirty="0">
                <a:solidFill>
                  <a:srgbClr val="002060"/>
                </a:solidFill>
              </a:rPr>
              <a:t> Land &amp; Water Dev. Mgmt Project</a:t>
            </a:r>
          </a:p>
          <a:p>
            <a:r>
              <a:rPr lang="en-GB" sz="2400" dirty="0">
                <a:solidFill>
                  <a:srgbClr val="002060"/>
                </a:solidFill>
              </a:rPr>
              <a:t>IsDB funded Building Resilience Project</a:t>
            </a:r>
          </a:p>
          <a:p>
            <a:r>
              <a:rPr lang="en-GB" sz="2400" dirty="0">
                <a:solidFill>
                  <a:srgbClr val="002060"/>
                </a:solidFill>
              </a:rPr>
              <a:t>Tel: +220 3535483 / 9267250</a:t>
            </a:r>
          </a:p>
          <a:p>
            <a:r>
              <a:rPr lang="en-GB" sz="2400" dirty="0">
                <a:solidFill>
                  <a:srgbClr val="002060"/>
                </a:solidFill>
              </a:rPr>
              <a:t>Email: </a:t>
            </a:r>
            <a:r>
              <a:rPr lang="en-GB" sz="2400" dirty="0">
                <a:solidFill>
                  <a:srgbClr val="002060"/>
                </a:solidFill>
                <a:hlinkClick r:id="rId2"/>
              </a:rPr>
              <a:t>mendy.paull@gmail.com</a:t>
            </a:r>
            <a:endParaRPr lang="en-GB" sz="2400" dirty="0">
              <a:solidFill>
                <a:srgbClr val="002060"/>
              </a:solidFill>
            </a:endParaRPr>
          </a:p>
          <a:p>
            <a:endParaRPr lang="en-GB" dirty="0">
              <a:solidFill>
                <a:srgbClr val="002060"/>
              </a:solidFill>
            </a:endParaRPr>
          </a:p>
        </p:txBody>
      </p:sp>
      <p:sp>
        <p:nvSpPr>
          <p:cNvPr id="3" name="TextBox 2"/>
          <p:cNvSpPr txBox="1"/>
          <p:nvPr/>
        </p:nvSpPr>
        <p:spPr>
          <a:xfrm>
            <a:off x="2411760" y="1700808"/>
            <a:ext cx="3456384" cy="830997"/>
          </a:xfrm>
          <a:prstGeom prst="rect">
            <a:avLst/>
          </a:prstGeom>
          <a:noFill/>
        </p:spPr>
        <p:txBody>
          <a:bodyPr wrap="square" rtlCol="0">
            <a:spAutoFit/>
          </a:bodyPr>
          <a:lstStyle/>
          <a:p>
            <a:r>
              <a:rPr lang="en-GB" sz="4800" dirty="0">
                <a:solidFill>
                  <a:srgbClr val="FF0000"/>
                </a:solidFill>
                <a:latin typeface="Algerian" pitchFamily="82" charset="0"/>
              </a:rPr>
              <a:t>Thank you</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pPr algn="l"/>
            <a:r>
              <a:rPr lang="en-GB" sz="3200" b="1" dirty="0">
                <a:solidFill>
                  <a:srgbClr val="FF0000"/>
                </a:solidFill>
                <a:latin typeface="+mn-lt"/>
              </a:rPr>
              <a:t>Definition and Scope of this Evaluation</a:t>
            </a:r>
          </a:p>
        </p:txBody>
      </p:sp>
      <p:sp>
        <p:nvSpPr>
          <p:cNvPr id="4" name="Rectangle 3"/>
          <p:cNvSpPr/>
          <p:nvPr/>
        </p:nvSpPr>
        <p:spPr>
          <a:xfrm>
            <a:off x="467544" y="1268760"/>
            <a:ext cx="8280920" cy="4708981"/>
          </a:xfrm>
          <a:prstGeom prst="rect">
            <a:avLst/>
          </a:prstGeom>
          <a:solidFill>
            <a:schemeClr val="bg1"/>
          </a:solidFill>
        </p:spPr>
        <p:txBody>
          <a:bodyPr wrap="square">
            <a:spAutoFit/>
          </a:bodyPr>
          <a:lstStyle/>
          <a:p>
            <a:pPr algn="just"/>
            <a:endParaRPr lang="en-GB" sz="2000" b="1" dirty="0">
              <a:solidFill>
                <a:srgbClr val="0070C0"/>
              </a:solidFill>
            </a:endParaRPr>
          </a:p>
          <a:p>
            <a:pPr algn="just"/>
            <a:r>
              <a:rPr lang="en-GB" sz="2000" b="1" dirty="0">
                <a:solidFill>
                  <a:srgbClr val="FFC000"/>
                </a:solidFill>
              </a:rPr>
              <a:t>What are Training and Learning Standards?</a:t>
            </a:r>
          </a:p>
          <a:p>
            <a:pPr algn="just"/>
            <a:r>
              <a:rPr lang="en-GB" sz="2000" b="1" dirty="0">
                <a:solidFill>
                  <a:srgbClr val="0070C0"/>
                </a:solidFill>
              </a:rPr>
              <a:t> </a:t>
            </a:r>
          </a:p>
          <a:p>
            <a:pPr algn="just"/>
            <a:r>
              <a:rPr lang="en-GB" sz="2000" b="1" dirty="0">
                <a:solidFill>
                  <a:srgbClr val="0070C0"/>
                </a:solidFill>
              </a:rPr>
              <a:t>The Training and Learning Standards are statements that define the generally accepted practice to ensure quality of training and learning activities. </a:t>
            </a:r>
          </a:p>
          <a:p>
            <a:pPr algn="just"/>
            <a:endParaRPr lang="en-GB" sz="2000" dirty="0">
              <a:solidFill>
                <a:srgbClr val="0070C0"/>
              </a:solidFill>
            </a:endParaRPr>
          </a:p>
          <a:p>
            <a:r>
              <a:rPr lang="en-GB" sz="2000" b="1" dirty="0">
                <a:solidFill>
                  <a:srgbClr val="FFC000"/>
                </a:solidFill>
              </a:rPr>
              <a:t>Why Standards?</a:t>
            </a:r>
          </a:p>
          <a:p>
            <a:r>
              <a:rPr lang="en-GB" sz="2000" b="1" dirty="0">
                <a:solidFill>
                  <a:srgbClr val="0070C0"/>
                </a:solidFill>
              </a:rPr>
              <a:t> </a:t>
            </a:r>
          </a:p>
          <a:p>
            <a:pPr algn="just"/>
            <a:r>
              <a:rPr lang="en-GB" sz="2000" b="1" dirty="0">
                <a:solidFill>
                  <a:srgbClr val="0070C0"/>
                </a:solidFill>
              </a:rPr>
              <a:t>The Training and Learning Standards serve as guide for planning, developing, implementing, and evaluating training programs of many types. The standards outline the elements that effective training and learning programs should include and serve as a foundation upon which curricula and programs should be developed, supported, and evaluated.</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28600"/>
            <a:ext cx="8229600" cy="824136"/>
          </a:xfrm>
        </p:spPr>
        <p:txBody>
          <a:bodyPr>
            <a:normAutofit/>
          </a:bodyPr>
          <a:lstStyle/>
          <a:p>
            <a:pPr algn="l" eaLnBrk="1" hangingPunct="1">
              <a:defRPr/>
            </a:pPr>
            <a:r>
              <a:rPr lang="en-US" sz="3600" b="1" dirty="0">
                <a:solidFill>
                  <a:srgbClr val="FF0000"/>
                </a:solidFill>
              </a:rPr>
              <a:t>Who needs, uses Standards?</a:t>
            </a:r>
          </a:p>
        </p:txBody>
      </p:sp>
      <p:sp>
        <p:nvSpPr>
          <p:cNvPr id="13315" name="Rectangle 5"/>
          <p:cNvSpPr>
            <a:spLocks noGrp="1" noChangeArrowheads="1"/>
          </p:cNvSpPr>
          <p:nvPr>
            <p:ph sz="half" idx="1"/>
          </p:nvPr>
        </p:nvSpPr>
        <p:spPr>
          <a:xfrm>
            <a:off x="467544" y="1124744"/>
            <a:ext cx="3888432" cy="5472608"/>
          </a:xfrm>
        </p:spPr>
        <p:txBody>
          <a:bodyPr>
            <a:normAutofit/>
          </a:bodyPr>
          <a:lstStyle/>
          <a:p>
            <a:pPr eaLnBrk="1" hangingPunct="1">
              <a:buNone/>
            </a:pPr>
            <a:r>
              <a:rPr lang="en-US" sz="2000" b="1" dirty="0">
                <a:solidFill>
                  <a:srgbClr val="0070C0"/>
                </a:solidFill>
                <a:latin typeface="Verdana" pitchFamily="34" charset="0"/>
                <a:ea typeface="Verdana" pitchFamily="34" charset="0"/>
                <a:cs typeface="Verdana" pitchFamily="34" charset="0"/>
              </a:rPr>
              <a:t>Improve program </a:t>
            </a:r>
          </a:p>
          <a:p>
            <a:pPr eaLnBrk="1" hangingPunct="1">
              <a:buNone/>
            </a:pPr>
            <a:r>
              <a:rPr lang="en-US" sz="2000" b="1" dirty="0">
                <a:solidFill>
                  <a:srgbClr val="0070C0"/>
                </a:solidFill>
                <a:latin typeface="Verdana" pitchFamily="34" charset="0"/>
                <a:ea typeface="Verdana" pitchFamily="34" charset="0"/>
                <a:cs typeface="Verdana" pitchFamily="34" charset="0"/>
              </a:rPr>
              <a:t>implementation… </a:t>
            </a:r>
          </a:p>
          <a:p>
            <a:pPr eaLnBrk="1" hangingPunct="1">
              <a:buNone/>
            </a:pPr>
            <a:endParaRPr lang="en-US" sz="2000" b="1" dirty="0">
              <a:solidFill>
                <a:srgbClr val="0070C0"/>
              </a:solidFill>
              <a:latin typeface="Verdana" pitchFamily="34" charset="0"/>
              <a:ea typeface="Verdana" pitchFamily="34" charset="0"/>
              <a:cs typeface="Verdana" pitchFamily="34" charset="0"/>
            </a:endParaRPr>
          </a:p>
          <a:p>
            <a:pPr eaLnBrk="1" hangingPunct="1">
              <a:buNone/>
            </a:pPr>
            <a:r>
              <a:rPr lang="en-GB" sz="2000" b="1" dirty="0">
                <a:solidFill>
                  <a:srgbClr val="0070C0"/>
                </a:solidFill>
                <a:latin typeface="Verdana" pitchFamily="34" charset="0"/>
                <a:ea typeface="Verdana" pitchFamily="34" charset="0"/>
                <a:cs typeface="Verdana" pitchFamily="34" charset="0"/>
              </a:rPr>
              <a:t>Basis for planning, </a:t>
            </a:r>
          </a:p>
          <a:p>
            <a:pPr eaLnBrk="1" hangingPunct="1">
              <a:buNone/>
            </a:pPr>
            <a:r>
              <a:rPr lang="en-GB" sz="2000" b="1" dirty="0">
                <a:solidFill>
                  <a:srgbClr val="0070C0"/>
                </a:solidFill>
                <a:latin typeface="Verdana" pitchFamily="34" charset="0"/>
                <a:ea typeface="Verdana" pitchFamily="34" charset="0"/>
                <a:cs typeface="Verdana" pitchFamily="34" charset="0"/>
              </a:rPr>
              <a:t>implementing and </a:t>
            </a:r>
          </a:p>
          <a:p>
            <a:pPr eaLnBrk="1" hangingPunct="1">
              <a:buNone/>
            </a:pPr>
            <a:r>
              <a:rPr lang="en-GB" sz="2000" b="1" dirty="0">
                <a:solidFill>
                  <a:srgbClr val="0070C0"/>
                </a:solidFill>
                <a:latin typeface="Verdana" pitchFamily="34" charset="0"/>
                <a:ea typeface="Verdana" pitchFamily="34" charset="0"/>
                <a:cs typeface="Verdana" pitchFamily="34" charset="0"/>
              </a:rPr>
              <a:t>evaluating training </a:t>
            </a:r>
          </a:p>
          <a:p>
            <a:pPr eaLnBrk="1" hangingPunct="1">
              <a:buNone/>
            </a:pPr>
            <a:r>
              <a:rPr lang="en-GB" sz="2000" b="1" dirty="0">
                <a:solidFill>
                  <a:srgbClr val="0070C0"/>
                </a:solidFill>
                <a:latin typeface="Verdana" pitchFamily="34" charset="0"/>
                <a:ea typeface="Verdana" pitchFamily="34" charset="0"/>
                <a:cs typeface="Verdana" pitchFamily="34" charset="0"/>
              </a:rPr>
              <a:t>programs</a:t>
            </a:r>
            <a:endParaRPr lang="en-US" sz="2000" b="1" dirty="0">
              <a:solidFill>
                <a:srgbClr val="0070C0"/>
              </a:solidFill>
              <a:latin typeface="Verdana" pitchFamily="34" charset="0"/>
              <a:ea typeface="Verdana" pitchFamily="34" charset="0"/>
              <a:cs typeface="Verdana" pitchFamily="34" charset="0"/>
            </a:endParaRPr>
          </a:p>
          <a:p>
            <a:pPr eaLnBrk="1" hangingPunct="1">
              <a:buFontTx/>
              <a:buNone/>
            </a:pPr>
            <a:endParaRPr lang="en-US" sz="2000" b="1" i="1" dirty="0">
              <a:solidFill>
                <a:srgbClr val="0070C0"/>
              </a:solidFill>
              <a:latin typeface="Verdana" pitchFamily="34" charset="0"/>
              <a:ea typeface="Verdana" pitchFamily="34" charset="0"/>
              <a:cs typeface="Verdana" pitchFamily="34" charset="0"/>
            </a:endParaRPr>
          </a:p>
          <a:p>
            <a:pPr eaLnBrk="1" hangingPunct="1">
              <a:buFontTx/>
              <a:buNone/>
            </a:pPr>
            <a:r>
              <a:rPr lang="en-US" sz="2000" b="1" dirty="0">
                <a:solidFill>
                  <a:srgbClr val="0070C0"/>
                </a:solidFill>
                <a:latin typeface="Verdana" pitchFamily="34" charset="0"/>
                <a:ea typeface="Verdana" pitchFamily="34" charset="0"/>
                <a:cs typeface="Verdana" pitchFamily="34" charset="0"/>
              </a:rPr>
              <a:t>Inform and </a:t>
            </a:r>
          </a:p>
          <a:p>
            <a:pPr eaLnBrk="1" hangingPunct="1">
              <a:buFontTx/>
              <a:buNone/>
            </a:pPr>
            <a:r>
              <a:rPr lang="en-US" sz="2000" b="1" dirty="0">
                <a:solidFill>
                  <a:srgbClr val="0070C0"/>
                </a:solidFill>
                <a:latin typeface="Verdana" pitchFamily="34" charset="0"/>
                <a:ea typeface="Verdana" pitchFamily="34" charset="0"/>
                <a:cs typeface="Verdana" pitchFamily="34" charset="0"/>
              </a:rPr>
              <a:t>improve future </a:t>
            </a:r>
          </a:p>
          <a:p>
            <a:pPr eaLnBrk="1" hangingPunct="1">
              <a:buFontTx/>
              <a:buNone/>
            </a:pPr>
            <a:r>
              <a:rPr lang="en-US" sz="2000" b="1" dirty="0">
                <a:solidFill>
                  <a:srgbClr val="0070C0"/>
                </a:solidFill>
                <a:latin typeface="Verdana" pitchFamily="34" charset="0"/>
                <a:ea typeface="Verdana" pitchFamily="34" charset="0"/>
                <a:cs typeface="Verdana" pitchFamily="34" charset="0"/>
              </a:rPr>
              <a:t>programs</a:t>
            </a:r>
          </a:p>
          <a:p>
            <a:pPr eaLnBrk="1" hangingPunct="1">
              <a:buFontTx/>
              <a:buNone/>
            </a:pPr>
            <a:endParaRPr lang="en-US" sz="2000" b="1" dirty="0">
              <a:solidFill>
                <a:srgbClr val="0070C0"/>
              </a:solidFill>
              <a:latin typeface="Verdana" pitchFamily="34" charset="0"/>
              <a:ea typeface="Verdana" pitchFamily="34" charset="0"/>
              <a:cs typeface="Verdana" pitchFamily="34" charset="0"/>
            </a:endParaRPr>
          </a:p>
          <a:p>
            <a:pPr eaLnBrk="1" hangingPunct="1">
              <a:buFontTx/>
              <a:buNone/>
            </a:pPr>
            <a:r>
              <a:rPr lang="en-US" sz="2000" b="1" dirty="0">
                <a:solidFill>
                  <a:srgbClr val="0070C0"/>
                </a:solidFill>
                <a:latin typeface="Verdana" pitchFamily="34" charset="0"/>
                <a:ea typeface="Verdana" pitchFamily="34" charset="0"/>
                <a:cs typeface="Verdana" pitchFamily="34" charset="0"/>
              </a:rPr>
              <a:t>Inform  stakeholders</a:t>
            </a:r>
          </a:p>
          <a:p>
            <a:pPr eaLnBrk="1" hangingPunct="1"/>
            <a:endParaRPr lang="en-US" sz="2400" b="1" i="1" dirty="0">
              <a:solidFill>
                <a:srgbClr val="0070C0"/>
              </a:solidFill>
              <a:latin typeface="Verdana" pitchFamily="34" charset="0"/>
              <a:ea typeface="Verdana" pitchFamily="34" charset="0"/>
              <a:cs typeface="Verdana" pitchFamily="34" charset="0"/>
            </a:endParaRPr>
          </a:p>
        </p:txBody>
      </p:sp>
      <p:sp>
        <p:nvSpPr>
          <p:cNvPr id="13316" name="Rectangle 6"/>
          <p:cNvSpPr>
            <a:spLocks noGrp="1" noChangeArrowheads="1"/>
          </p:cNvSpPr>
          <p:nvPr>
            <p:ph sz="half" idx="2"/>
          </p:nvPr>
        </p:nvSpPr>
        <p:spPr>
          <a:xfrm>
            <a:off x="5292080" y="1124744"/>
            <a:ext cx="3600400" cy="5328592"/>
          </a:xfrm>
        </p:spPr>
        <p:txBody>
          <a:bodyPr>
            <a:noAutofit/>
          </a:bodyPr>
          <a:lstStyle/>
          <a:p>
            <a:r>
              <a:rPr lang="en-US" sz="1600" b="1" i="1" dirty="0">
                <a:solidFill>
                  <a:srgbClr val="FFC000"/>
                </a:solidFill>
                <a:latin typeface="Verdana" pitchFamily="34" charset="0"/>
                <a:ea typeface="Verdana" pitchFamily="34" charset="0"/>
                <a:cs typeface="Verdana" pitchFamily="34" charset="0"/>
              </a:rPr>
              <a:t>Managers</a:t>
            </a:r>
          </a:p>
          <a:p>
            <a:pPr eaLnBrk="1" hangingPunct="1"/>
            <a:r>
              <a:rPr lang="en-US" sz="1600" b="1" i="1" dirty="0">
                <a:solidFill>
                  <a:srgbClr val="FFC000"/>
                </a:solidFill>
                <a:latin typeface="Verdana" pitchFamily="34" charset="0"/>
                <a:ea typeface="Verdana" pitchFamily="34" charset="0"/>
                <a:cs typeface="Verdana" pitchFamily="34" charset="0"/>
              </a:rPr>
              <a:t>Consultants</a:t>
            </a:r>
          </a:p>
          <a:p>
            <a:pPr eaLnBrk="1" hangingPunct="1"/>
            <a:r>
              <a:rPr lang="en-US" sz="1600" b="1" i="1" dirty="0">
                <a:solidFill>
                  <a:srgbClr val="FFC000"/>
                </a:solidFill>
                <a:latin typeface="Verdana" pitchFamily="34" charset="0"/>
                <a:ea typeface="Verdana" pitchFamily="34" charset="0"/>
                <a:cs typeface="Verdana" pitchFamily="34" charset="0"/>
              </a:rPr>
              <a:t>M&amp;E Specialists</a:t>
            </a:r>
          </a:p>
          <a:p>
            <a:pPr eaLnBrk="1" hangingPunct="1">
              <a:buNone/>
            </a:pPr>
            <a:endParaRPr lang="en-US" sz="1600" b="1" i="1" dirty="0">
              <a:solidFill>
                <a:srgbClr val="FFC000"/>
              </a:solidFill>
              <a:latin typeface="Verdana" pitchFamily="34" charset="0"/>
              <a:ea typeface="Verdana" pitchFamily="34" charset="0"/>
              <a:cs typeface="Verdana" pitchFamily="34" charset="0"/>
            </a:endParaRPr>
          </a:p>
          <a:p>
            <a:pPr eaLnBrk="1" hangingPunct="1"/>
            <a:r>
              <a:rPr lang="en-US" sz="1600" b="1" i="1" dirty="0">
                <a:solidFill>
                  <a:srgbClr val="FFC000"/>
                </a:solidFill>
                <a:latin typeface="Verdana" pitchFamily="34" charset="0"/>
                <a:ea typeface="Verdana" pitchFamily="34" charset="0"/>
                <a:cs typeface="Verdana" pitchFamily="34" charset="0"/>
              </a:rPr>
              <a:t>Donors </a:t>
            </a:r>
          </a:p>
          <a:p>
            <a:pPr eaLnBrk="1" hangingPunct="1"/>
            <a:r>
              <a:rPr lang="en-US" sz="1600" b="1" i="1" dirty="0">
                <a:solidFill>
                  <a:srgbClr val="FFC000"/>
                </a:solidFill>
                <a:latin typeface="Verdana" pitchFamily="34" charset="0"/>
                <a:ea typeface="Verdana" pitchFamily="34" charset="0"/>
                <a:cs typeface="Verdana" pitchFamily="34" charset="0"/>
              </a:rPr>
              <a:t>Governments</a:t>
            </a:r>
          </a:p>
          <a:p>
            <a:pPr eaLnBrk="1" hangingPunct="1"/>
            <a:r>
              <a:rPr lang="en-US" sz="1600" b="1" i="1" dirty="0">
                <a:solidFill>
                  <a:srgbClr val="FFC000"/>
                </a:solidFill>
                <a:latin typeface="Verdana" pitchFamily="34" charset="0"/>
                <a:ea typeface="Verdana" pitchFamily="34" charset="0"/>
                <a:cs typeface="Verdana" pitchFamily="34" charset="0"/>
              </a:rPr>
              <a:t>Technocrats</a:t>
            </a:r>
          </a:p>
          <a:p>
            <a:pPr eaLnBrk="1" hangingPunct="1">
              <a:buNone/>
            </a:pPr>
            <a:endParaRPr lang="en-US" sz="1600" b="1" i="1" dirty="0">
              <a:solidFill>
                <a:srgbClr val="FFC000"/>
              </a:solidFill>
              <a:latin typeface="Verdana" pitchFamily="34" charset="0"/>
              <a:ea typeface="Verdana" pitchFamily="34" charset="0"/>
              <a:cs typeface="Verdana" pitchFamily="34" charset="0"/>
            </a:endParaRPr>
          </a:p>
          <a:p>
            <a:pPr eaLnBrk="1" hangingPunct="1">
              <a:buNone/>
            </a:pPr>
            <a:endParaRPr lang="en-US" sz="1600" b="1" i="1" dirty="0">
              <a:solidFill>
                <a:srgbClr val="FFC000"/>
              </a:solidFill>
              <a:latin typeface="Verdana" pitchFamily="34" charset="0"/>
              <a:ea typeface="Verdana" pitchFamily="34" charset="0"/>
              <a:cs typeface="Verdana" pitchFamily="34" charset="0"/>
            </a:endParaRPr>
          </a:p>
          <a:p>
            <a:pPr eaLnBrk="1" hangingPunct="1">
              <a:buNone/>
            </a:pPr>
            <a:endParaRPr lang="en-US" sz="1600" b="1" i="1" dirty="0">
              <a:solidFill>
                <a:srgbClr val="FFC000"/>
              </a:solidFill>
              <a:latin typeface="Verdana" pitchFamily="34" charset="0"/>
              <a:ea typeface="Verdana" pitchFamily="34" charset="0"/>
              <a:cs typeface="Verdana" pitchFamily="34" charset="0"/>
            </a:endParaRPr>
          </a:p>
          <a:p>
            <a:pPr eaLnBrk="1" hangingPunct="1"/>
            <a:r>
              <a:rPr lang="en-US" sz="1600" b="1" i="1" dirty="0">
                <a:solidFill>
                  <a:srgbClr val="FFC000"/>
                </a:solidFill>
                <a:latin typeface="Verdana" pitchFamily="34" charset="0"/>
                <a:ea typeface="Verdana" pitchFamily="34" charset="0"/>
                <a:cs typeface="Verdana" pitchFamily="34" charset="0"/>
              </a:rPr>
              <a:t>Donors</a:t>
            </a:r>
          </a:p>
          <a:p>
            <a:pPr eaLnBrk="1" hangingPunct="1"/>
            <a:r>
              <a:rPr lang="en-US" sz="1600" b="1" i="1" dirty="0">
                <a:solidFill>
                  <a:srgbClr val="FFC000"/>
                </a:solidFill>
                <a:latin typeface="Verdana" pitchFamily="34" charset="0"/>
                <a:ea typeface="Verdana" pitchFamily="34" charset="0"/>
                <a:cs typeface="Verdana" pitchFamily="34" charset="0"/>
              </a:rPr>
              <a:t>Governments</a:t>
            </a:r>
          </a:p>
          <a:p>
            <a:pPr eaLnBrk="1" hangingPunct="1">
              <a:buNone/>
            </a:pPr>
            <a:endParaRPr lang="en-US" sz="1600" b="1" i="1" dirty="0">
              <a:solidFill>
                <a:srgbClr val="FFC000"/>
              </a:solidFill>
              <a:latin typeface="Verdana" pitchFamily="34" charset="0"/>
              <a:ea typeface="Verdana" pitchFamily="34" charset="0"/>
              <a:cs typeface="Verdana" pitchFamily="34" charset="0"/>
            </a:endParaRPr>
          </a:p>
          <a:p>
            <a:pPr eaLnBrk="1" hangingPunct="1">
              <a:buNone/>
            </a:pPr>
            <a:endParaRPr lang="en-US" sz="1600" b="1" i="1" dirty="0">
              <a:solidFill>
                <a:srgbClr val="FFC000"/>
              </a:solidFill>
              <a:latin typeface="Verdana" pitchFamily="34" charset="0"/>
              <a:ea typeface="Verdana" pitchFamily="34" charset="0"/>
              <a:cs typeface="Verdana" pitchFamily="34" charset="0"/>
            </a:endParaRPr>
          </a:p>
          <a:p>
            <a:r>
              <a:rPr lang="en-US" sz="1600" b="1" i="1" dirty="0">
                <a:solidFill>
                  <a:srgbClr val="FFC000"/>
                </a:solidFill>
                <a:latin typeface="Verdana" pitchFamily="34" charset="0"/>
                <a:ea typeface="Verdana" pitchFamily="34" charset="0"/>
                <a:cs typeface="Verdana" pitchFamily="34" charset="0"/>
              </a:rPr>
              <a:t>Local Gov’t Authorities</a:t>
            </a:r>
          </a:p>
          <a:p>
            <a:pPr eaLnBrk="1" hangingPunct="1"/>
            <a:r>
              <a:rPr lang="en-US" sz="1600" b="1" i="1" dirty="0">
                <a:solidFill>
                  <a:srgbClr val="FFC000"/>
                </a:solidFill>
                <a:latin typeface="Verdana" pitchFamily="34" charset="0"/>
                <a:ea typeface="Verdana" pitchFamily="34" charset="0"/>
                <a:cs typeface="Verdana" pitchFamily="34" charset="0"/>
              </a:rPr>
              <a:t>Communities </a:t>
            </a:r>
          </a:p>
          <a:p>
            <a:pPr eaLnBrk="1" hangingPunct="1"/>
            <a:r>
              <a:rPr lang="en-US" sz="1600" b="1" i="1" dirty="0">
                <a:solidFill>
                  <a:srgbClr val="FFC000"/>
                </a:solidFill>
                <a:latin typeface="Verdana" pitchFamily="34" charset="0"/>
                <a:ea typeface="Verdana" pitchFamily="34" charset="0"/>
                <a:cs typeface="Verdana" pitchFamily="34" charset="0"/>
              </a:rPr>
              <a:t>Beneficiaries </a:t>
            </a: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8208912" cy="523220"/>
          </a:xfrm>
          <a:prstGeom prst="rect">
            <a:avLst/>
          </a:prstGeom>
        </p:spPr>
        <p:txBody>
          <a:bodyPr wrap="square">
            <a:spAutoFit/>
          </a:bodyPr>
          <a:lstStyle/>
          <a:p>
            <a:pPr algn="just"/>
            <a:r>
              <a:rPr lang="en-GB" sz="2800" b="1" dirty="0">
                <a:solidFill>
                  <a:srgbClr val="FF0000"/>
                </a:solidFill>
              </a:rPr>
              <a:t>Relevance of the Training to the project</a:t>
            </a:r>
            <a:endParaRPr lang="en-GB" sz="2000" dirty="0">
              <a:solidFill>
                <a:srgbClr val="0070C0"/>
              </a:solidFill>
            </a:endParaRPr>
          </a:p>
        </p:txBody>
      </p:sp>
      <p:sp>
        <p:nvSpPr>
          <p:cNvPr id="4" name="Rectangle 3"/>
          <p:cNvSpPr/>
          <p:nvPr/>
        </p:nvSpPr>
        <p:spPr>
          <a:xfrm>
            <a:off x="611560" y="1262365"/>
            <a:ext cx="7992888" cy="1046440"/>
          </a:xfrm>
          <a:prstGeom prst="rect">
            <a:avLst/>
          </a:prstGeom>
        </p:spPr>
        <p:txBody>
          <a:bodyPr wrap="square">
            <a:spAutoFit/>
          </a:bodyPr>
          <a:lstStyle/>
          <a:p>
            <a:pPr marL="457200" indent="-457200" algn="just" fontAlgn="auto">
              <a:spcAft>
                <a:spcPts val="0"/>
              </a:spcAft>
              <a:buFont typeface="+mj-lt"/>
              <a:buAutoNum type="arabicPeriod"/>
              <a:defRPr/>
            </a:pPr>
            <a:r>
              <a:rPr lang="en-GB" sz="2200" b="1" dirty="0">
                <a:solidFill>
                  <a:srgbClr val="7030A0"/>
                </a:solidFill>
              </a:rPr>
              <a:t>Project Goal:</a:t>
            </a:r>
            <a:endParaRPr lang="en-GB" sz="2200" b="1" dirty="0">
              <a:solidFill>
                <a:schemeClr val="accent2">
                  <a:lumMod val="50000"/>
                </a:schemeClr>
              </a:solidFill>
            </a:endParaRPr>
          </a:p>
          <a:p>
            <a:pPr algn="just">
              <a:defRPr/>
            </a:pPr>
            <a:r>
              <a:rPr lang="en-GB" sz="2000" b="1" dirty="0">
                <a:solidFill>
                  <a:schemeClr val="accent2">
                    <a:lumMod val="50000"/>
                  </a:schemeClr>
                </a:solidFill>
              </a:rPr>
              <a:t>      </a:t>
            </a:r>
          </a:p>
          <a:p>
            <a:pPr algn="just">
              <a:defRPr/>
            </a:pPr>
            <a:r>
              <a:rPr lang="en-GB" sz="2000" dirty="0">
                <a:solidFill>
                  <a:schemeClr val="accent2">
                    <a:lumMod val="50000"/>
                  </a:schemeClr>
                </a:solidFill>
              </a:rPr>
              <a:t>	</a:t>
            </a: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23528" y="1340768"/>
            <a:ext cx="8064896" cy="4401205"/>
          </a:xfrm>
          <a:prstGeom prst="rect">
            <a:avLst/>
          </a:prstGeom>
          <a:noFill/>
        </p:spPr>
        <p:txBody>
          <a:bodyPr wrap="square" rtlCol="0">
            <a:spAutoFit/>
          </a:bodyPr>
          <a:lstStyle/>
          <a:p>
            <a:pPr algn="just">
              <a:buFont typeface="Wingdings" pitchFamily="2" charset="2"/>
              <a:buChar char="Ø"/>
            </a:pPr>
            <a:r>
              <a:rPr lang="en-US" sz="2000" b="1" dirty="0">
                <a:solidFill>
                  <a:srgbClr val="7030A0"/>
                </a:solidFill>
              </a:rPr>
              <a:t>Specific Goal of the training</a:t>
            </a:r>
            <a:r>
              <a:rPr lang="en-US" sz="2000" b="1" dirty="0">
                <a:solidFill>
                  <a:srgbClr val="0070C0"/>
                </a:solidFill>
              </a:rPr>
              <a:t>: </a:t>
            </a:r>
          </a:p>
          <a:p>
            <a:pPr algn="just">
              <a:buFont typeface="Wingdings" pitchFamily="2" charset="2"/>
              <a:buChar char="Ø"/>
            </a:pPr>
            <a:endParaRPr lang="en-US" sz="2000" b="1" dirty="0">
              <a:solidFill>
                <a:srgbClr val="0070C0"/>
              </a:solidFill>
            </a:endParaRPr>
          </a:p>
          <a:p>
            <a:pPr algn="just"/>
            <a:endParaRPr lang="en-GB" sz="2000" b="1" dirty="0">
              <a:solidFill>
                <a:srgbClr val="0070C0"/>
              </a:solidFill>
            </a:endParaRPr>
          </a:p>
          <a:p>
            <a:pPr algn="just"/>
            <a:endParaRPr lang="en-GB" sz="2000" b="1" dirty="0">
              <a:solidFill>
                <a:srgbClr val="0070C0"/>
              </a:solidFill>
            </a:endParaRPr>
          </a:p>
          <a:p>
            <a:pPr algn="just"/>
            <a:endParaRPr lang="en-GB" sz="2000" b="1" dirty="0">
              <a:solidFill>
                <a:srgbClr val="0070C0"/>
              </a:solidFill>
            </a:endParaRPr>
          </a:p>
          <a:p>
            <a:pPr algn="just"/>
            <a:endParaRPr lang="en-GB" sz="2000" b="1" dirty="0">
              <a:solidFill>
                <a:srgbClr val="0070C0"/>
              </a:solidFill>
            </a:endParaRPr>
          </a:p>
          <a:p>
            <a:pPr algn="just">
              <a:buFont typeface="Wingdings" pitchFamily="2" charset="2"/>
              <a:buChar char="Ø"/>
            </a:pPr>
            <a:r>
              <a:rPr lang="en-GB" sz="2000" b="1" dirty="0">
                <a:solidFill>
                  <a:srgbClr val="7030A0"/>
                </a:solidFill>
              </a:rPr>
              <a:t>Specific outputs (deliverables)</a:t>
            </a:r>
            <a:r>
              <a:rPr lang="en-GB" sz="2000" b="1" dirty="0">
                <a:solidFill>
                  <a:srgbClr val="0070C0"/>
                </a:solidFill>
              </a:rPr>
              <a:t>:</a:t>
            </a:r>
          </a:p>
          <a:p>
            <a:pPr algn="just">
              <a:buFont typeface="Wingdings" pitchFamily="2" charset="2"/>
              <a:buChar char="Ø"/>
            </a:pPr>
            <a:endParaRPr lang="en-GB" sz="2000" b="1" dirty="0">
              <a:solidFill>
                <a:srgbClr val="0070C0"/>
              </a:solidFill>
            </a:endParaRPr>
          </a:p>
          <a:p>
            <a:pPr algn="just">
              <a:buFont typeface="Wingdings" pitchFamily="2" charset="2"/>
              <a:buChar char="Ø"/>
            </a:pPr>
            <a:endParaRPr lang="en-GB" sz="2000" b="1" dirty="0">
              <a:solidFill>
                <a:srgbClr val="0070C0"/>
              </a:solidFill>
            </a:endParaRPr>
          </a:p>
          <a:p>
            <a:pPr algn="just">
              <a:buFont typeface="Wingdings" pitchFamily="2" charset="2"/>
              <a:buChar char="Ø"/>
            </a:pPr>
            <a:endParaRPr lang="en-GB" sz="2000" b="1" dirty="0">
              <a:solidFill>
                <a:srgbClr val="0070C0"/>
              </a:solidFill>
            </a:endParaRPr>
          </a:p>
          <a:p>
            <a:pPr algn="just">
              <a:buFont typeface="Wingdings" pitchFamily="2" charset="2"/>
              <a:buChar char="Ø"/>
            </a:pPr>
            <a:endParaRPr lang="en-GB" sz="2000" b="1" dirty="0">
              <a:solidFill>
                <a:srgbClr val="0070C0"/>
              </a:solidFill>
            </a:endParaRPr>
          </a:p>
          <a:p>
            <a:pPr algn="just">
              <a:buFont typeface="Wingdings" pitchFamily="2" charset="2"/>
              <a:buChar char="Ø"/>
            </a:pPr>
            <a:endParaRPr lang="en-GB" sz="2000" b="1" dirty="0">
              <a:solidFill>
                <a:srgbClr val="0070C0"/>
              </a:solidFill>
            </a:endParaRPr>
          </a:p>
          <a:p>
            <a:pPr algn="just">
              <a:buFont typeface="Wingdings" pitchFamily="2" charset="2"/>
              <a:buChar char="Ø"/>
            </a:pPr>
            <a:r>
              <a:rPr lang="en-GB" sz="2000" b="1" dirty="0">
                <a:solidFill>
                  <a:srgbClr val="0070C0"/>
                </a:solidFill>
              </a:rPr>
              <a:t>Specific outcome of the training:</a:t>
            </a:r>
          </a:p>
          <a:p>
            <a:pPr algn="just"/>
            <a:endParaRPr lang="en-GB" sz="2000" b="1" dirty="0">
              <a:solidFill>
                <a:srgbClr val="0070C0"/>
              </a:solidFill>
            </a:endParaRPr>
          </a:p>
        </p:txBody>
      </p:sp>
      <p:sp>
        <p:nvSpPr>
          <p:cNvPr id="5" name="Rectangle 4"/>
          <p:cNvSpPr/>
          <p:nvPr/>
        </p:nvSpPr>
        <p:spPr>
          <a:xfrm>
            <a:off x="179512" y="404664"/>
            <a:ext cx="8640960" cy="646331"/>
          </a:xfrm>
          <a:prstGeom prst="rect">
            <a:avLst/>
          </a:prstGeom>
        </p:spPr>
        <p:txBody>
          <a:bodyPr wrap="square">
            <a:spAutoFit/>
          </a:bodyPr>
          <a:lstStyle/>
          <a:p>
            <a:pPr algn="just"/>
            <a:r>
              <a:rPr lang="en-GB" sz="3600" b="1" dirty="0">
                <a:solidFill>
                  <a:srgbClr val="FF0000"/>
                </a:solidFill>
              </a:rPr>
              <a:t>Contract Goal &amp; Objectives </a:t>
            </a:r>
            <a:endParaRPr lang="en-GB" sz="3600" dirty="0">
              <a:solidFill>
                <a:srgbClr val="0070C0"/>
              </a:solidFill>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descr="training-cycle"/>
          <p:cNvPicPr>
            <a:picLocks noChangeAspect="1" noChangeArrowheads="1"/>
          </p:cNvPicPr>
          <p:nvPr/>
        </p:nvPicPr>
        <p:blipFill>
          <a:blip r:embed="rId2" cstate="print"/>
          <a:srcRect/>
          <a:stretch>
            <a:fillRect/>
          </a:stretch>
        </p:blipFill>
        <p:spPr bwMode="auto">
          <a:xfrm>
            <a:off x="251520" y="404664"/>
            <a:ext cx="8533456" cy="5688632"/>
          </a:xfrm>
          <a:prstGeom prst="rect">
            <a:avLst/>
          </a:prstGeom>
          <a:noFill/>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395536" y="1916832"/>
            <a:ext cx="8136904" cy="3785652"/>
          </a:xfrm>
          <a:prstGeom prst="rect">
            <a:avLst/>
          </a:prstGeom>
        </p:spPr>
        <p:txBody>
          <a:bodyPr wrap="square">
            <a:spAutoFit/>
          </a:bodyPr>
          <a:lstStyle/>
          <a:p>
            <a:pPr algn="just"/>
            <a:r>
              <a:rPr lang="en-GB" sz="4000" dirty="0">
                <a:solidFill>
                  <a:srgbClr val="002060"/>
                </a:solidFill>
                <a:effectLst>
                  <a:outerShdw blurRad="38100" dist="38100" dir="2700000" algn="tl">
                    <a:srgbClr val="000000">
                      <a:alpha val="43137"/>
                    </a:srgbClr>
                  </a:outerShdw>
                </a:effectLst>
              </a:rPr>
              <a:t>Answer ‘Yes’, ‘Not Quite’ (NQ) or ‘No’ according to your </a:t>
            </a:r>
            <a:r>
              <a:rPr lang="en-GB" sz="4000" dirty="0">
                <a:solidFill>
                  <a:srgbClr val="FF0000"/>
                </a:solidFill>
                <a:effectLst>
                  <a:outerShdw blurRad="38100" dist="38100" dir="2700000" algn="tl">
                    <a:srgbClr val="000000">
                      <a:alpha val="43137"/>
                    </a:srgbClr>
                  </a:outerShdw>
                </a:effectLst>
              </a:rPr>
              <a:t>personal honest opinion</a:t>
            </a:r>
            <a:r>
              <a:rPr lang="en-GB" sz="4000" dirty="0">
                <a:solidFill>
                  <a:srgbClr val="002060"/>
                </a:solidFill>
                <a:effectLst>
                  <a:outerShdw blurRad="38100" dist="38100" dir="2700000" algn="tl">
                    <a:srgbClr val="000000">
                      <a:alpha val="43137"/>
                    </a:srgbClr>
                  </a:outerShdw>
                </a:effectLst>
              </a:rPr>
              <a:t> about how you think this training has met the set standard or otherwise...</a:t>
            </a:r>
          </a:p>
        </p:txBody>
      </p:sp>
      <p:sp>
        <p:nvSpPr>
          <p:cNvPr id="4" name="TextBox 3"/>
          <p:cNvSpPr txBox="1"/>
          <p:nvPr/>
        </p:nvSpPr>
        <p:spPr>
          <a:xfrm>
            <a:off x="395536" y="476672"/>
            <a:ext cx="7560840" cy="923330"/>
          </a:xfrm>
          <a:prstGeom prst="rect">
            <a:avLst/>
          </a:prstGeom>
          <a:noFill/>
        </p:spPr>
        <p:txBody>
          <a:bodyPr wrap="square" rtlCol="0">
            <a:spAutoFit/>
          </a:bodyPr>
          <a:lstStyle/>
          <a:p>
            <a:r>
              <a:rPr lang="en-GB" sz="5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Instruction:</a:t>
            </a: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79512" y="332655"/>
            <a:ext cx="8712968" cy="1215717"/>
          </a:xfrm>
          <a:prstGeom prst="rect">
            <a:avLst/>
          </a:prstGeom>
        </p:spPr>
        <p:txBody>
          <a:bodyPr wrap="square">
            <a:spAutoFit/>
          </a:bodyPr>
          <a:lstStyle/>
          <a:p>
            <a:r>
              <a:rPr lang="en-GB" sz="2500" b="1" dirty="0">
                <a:solidFill>
                  <a:srgbClr val="FF0000"/>
                </a:solidFill>
              </a:rPr>
              <a:t>Area 1: Planning training intervention</a:t>
            </a:r>
            <a:r>
              <a:rPr lang="en-GB" sz="2000" dirty="0"/>
              <a:t>	</a:t>
            </a:r>
          </a:p>
          <a:p>
            <a:pPr algn="just"/>
            <a:endParaRPr lang="en-GB" sz="2400" dirty="0"/>
          </a:p>
          <a:p>
            <a:pPr algn="just"/>
            <a:r>
              <a:rPr lang="en-GB" sz="2400" dirty="0"/>
              <a:t>	</a:t>
            </a:r>
          </a:p>
        </p:txBody>
      </p:sp>
      <p:graphicFrame>
        <p:nvGraphicFramePr>
          <p:cNvPr id="11" name="Table 10"/>
          <p:cNvGraphicFramePr>
            <a:graphicFrameLocks noGrp="1"/>
          </p:cNvGraphicFramePr>
          <p:nvPr/>
        </p:nvGraphicFramePr>
        <p:xfrm>
          <a:off x="179512" y="914400"/>
          <a:ext cx="8640959" cy="5743560"/>
        </p:xfrm>
        <a:graphic>
          <a:graphicData uri="http://schemas.openxmlformats.org/drawingml/2006/table">
            <a:tbl>
              <a:tblPr firstRow="1" bandRow="1">
                <a:tableStyleId>{5C22544A-7EE6-4342-B048-85BDC9FD1C3A}</a:tableStyleId>
              </a:tblPr>
              <a:tblGrid>
                <a:gridCol w="7222649">
                  <a:extLst>
                    <a:ext uri="{9D8B030D-6E8A-4147-A177-3AD203B41FA5}">
                      <a16:colId xmlns:a16="http://schemas.microsoft.com/office/drawing/2014/main" val="20000"/>
                    </a:ext>
                  </a:extLst>
                </a:gridCol>
                <a:gridCol w="472770">
                  <a:extLst>
                    <a:ext uri="{9D8B030D-6E8A-4147-A177-3AD203B41FA5}">
                      <a16:colId xmlns:a16="http://schemas.microsoft.com/office/drawing/2014/main" val="20001"/>
                    </a:ext>
                  </a:extLst>
                </a:gridCol>
                <a:gridCol w="472770">
                  <a:extLst>
                    <a:ext uri="{9D8B030D-6E8A-4147-A177-3AD203B41FA5}">
                      <a16:colId xmlns:a16="http://schemas.microsoft.com/office/drawing/2014/main" val="20002"/>
                    </a:ext>
                  </a:extLst>
                </a:gridCol>
                <a:gridCol w="472770">
                  <a:extLst>
                    <a:ext uri="{9D8B030D-6E8A-4147-A177-3AD203B41FA5}">
                      <a16:colId xmlns:a16="http://schemas.microsoft.com/office/drawing/2014/main" val="20003"/>
                    </a:ext>
                  </a:extLst>
                </a:gridCol>
              </a:tblGrid>
              <a:tr h="498376">
                <a:tc>
                  <a:txBody>
                    <a:bodyPr/>
                    <a:lstStyle/>
                    <a:p>
                      <a:r>
                        <a:rPr lang="en-GB" dirty="0">
                          <a:solidFill>
                            <a:srgbClr val="C00000"/>
                          </a:solidFill>
                        </a:rPr>
                        <a:t>Standard</a:t>
                      </a:r>
                    </a:p>
                  </a:txBody>
                  <a:tcPr>
                    <a:solidFill>
                      <a:schemeClr val="accent3"/>
                    </a:solidFill>
                  </a:tcPr>
                </a:tc>
                <a:tc>
                  <a:txBody>
                    <a:bodyPr/>
                    <a:lstStyle/>
                    <a:p>
                      <a:r>
                        <a:rPr lang="en-GB" dirty="0">
                          <a:solidFill>
                            <a:srgbClr val="C00000"/>
                          </a:solidFill>
                        </a:rPr>
                        <a:t>Yes</a:t>
                      </a:r>
                    </a:p>
                  </a:txBody>
                  <a:tcPr vert="vert">
                    <a:solidFill>
                      <a:schemeClr val="accent3"/>
                    </a:solidFill>
                  </a:tcPr>
                </a:tc>
                <a:tc>
                  <a:txBody>
                    <a:bodyPr/>
                    <a:lstStyle/>
                    <a:p>
                      <a:r>
                        <a:rPr lang="en-GB" dirty="0">
                          <a:solidFill>
                            <a:srgbClr val="C00000"/>
                          </a:solidFill>
                        </a:rPr>
                        <a:t>NQ</a:t>
                      </a:r>
                    </a:p>
                  </a:txBody>
                  <a:tcPr vert="vert">
                    <a:solidFill>
                      <a:schemeClr val="accent3"/>
                    </a:solidFill>
                  </a:tcPr>
                </a:tc>
                <a:tc>
                  <a:txBody>
                    <a:bodyPr/>
                    <a:lstStyle/>
                    <a:p>
                      <a:r>
                        <a:rPr lang="en-GB"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874300">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1. A performance gap or gaps, (learning needs) for which the training intervention is to be developed, is/are identified. </a:t>
                      </a:r>
                    </a:p>
                  </a:txBody>
                  <a:tcPr anchor="ctr"/>
                </a:tc>
                <a:tc>
                  <a:txBody>
                    <a:bodyPr/>
                    <a:lstStyle/>
                    <a:p>
                      <a:endParaRPr lang="en-GB" dirty="0">
                        <a:solidFill>
                          <a:srgbClr val="002060"/>
                        </a:solidFill>
                      </a:endParaRPr>
                    </a:p>
                  </a:txBody>
                  <a:tcPr anchor="ctr"/>
                </a:tc>
                <a:tc>
                  <a:txBody>
                    <a:bodyPr/>
                    <a:lstStyle/>
                    <a:p>
                      <a:endParaRPr lang="en-GB" dirty="0">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1"/>
                  </a:ext>
                </a:extLst>
              </a:tr>
              <a:tr h="612010">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2. A learning goal is written that addresses the gap(s). </a:t>
                      </a:r>
                    </a:p>
                  </a:txBody>
                  <a:tcPr anchor="ctr"/>
                </a:tc>
                <a:tc>
                  <a:txBody>
                    <a:bodyPr/>
                    <a:lstStyle/>
                    <a:p>
                      <a:endParaRPr lang="en-GB" dirty="0">
                        <a:solidFill>
                          <a:srgbClr val="002060"/>
                        </a:solidFill>
                      </a:endParaRPr>
                    </a:p>
                  </a:txBody>
                  <a:tcPr anchor="ctr"/>
                </a:tc>
                <a:tc>
                  <a:txBody>
                    <a:bodyPr/>
                    <a:lstStyle/>
                    <a:p>
                      <a:endParaRPr lang="en-GB" dirty="0">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2"/>
                  </a:ext>
                </a:extLst>
              </a:tr>
              <a:tr h="612010">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3. Best information available is used for analysis. </a:t>
                      </a:r>
                    </a:p>
                  </a:txBody>
                  <a:tcPr anchor="ctr"/>
                </a:tc>
                <a:tc>
                  <a:txBody>
                    <a:bodyPr/>
                    <a:lstStyle/>
                    <a:p>
                      <a:endParaRPr lang="en-GB" dirty="0">
                        <a:solidFill>
                          <a:srgbClr val="002060"/>
                        </a:solidFill>
                      </a:endParaRPr>
                    </a:p>
                  </a:txBody>
                  <a:tcPr anchor="ctr"/>
                </a:tc>
                <a:tc>
                  <a:txBody>
                    <a:bodyPr/>
                    <a:lstStyle/>
                    <a:p>
                      <a:endParaRPr lang="en-GB">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3"/>
                  </a:ext>
                </a:extLst>
              </a:tr>
              <a:tr h="458336">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4. Stakeholders are identified and involved. </a:t>
                      </a:r>
                    </a:p>
                  </a:txBody>
                  <a:tcPr anchor="ctr"/>
                </a:tc>
                <a:tc>
                  <a:txBody>
                    <a:bodyPr/>
                    <a:lstStyle/>
                    <a:p>
                      <a:endParaRPr lang="en-GB" dirty="0">
                        <a:solidFill>
                          <a:srgbClr val="002060"/>
                        </a:solidFill>
                      </a:endParaRPr>
                    </a:p>
                  </a:txBody>
                  <a:tcPr anchor="ctr"/>
                </a:tc>
                <a:tc>
                  <a:txBody>
                    <a:bodyPr/>
                    <a:lstStyle/>
                    <a:p>
                      <a:endParaRPr lang="en-GB">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4"/>
                  </a:ext>
                </a:extLst>
              </a:tr>
              <a:tr h="874300">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5. Resources, adequate to meet the learning goal and address performance gap(s), are identified. </a:t>
                      </a:r>
                    </a:p>
                  </a:txBody>
                  <a:tcPr anchor="ctr"/>
                </a:tc>
                <a:tc>
                  <a:txBody>
                    <a:bodyPr/>
                    <a:lstStyle/>
                    <a:p>
                      <a:endParaRPr lang="en-GB" dirty="0">
                        <a:solidFill>
                          <a:srgbClr val="002060"/>
                        </a:solidFill>
                      </a:endParaRPr>
                    </a:p>
                  </a:txBody>
                  <a:tcPr anchor="ctr"/>
                </a:tc>
                <a:tc>
                  <a:txBody>
                    <a:bodyPr/>
                    <a:lstStyle/>
                    <a:p>
                      <a:endParaRPr lang="en-GB" dirty="0">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5"/>
                  </a:ext>
                </a:extLst>
              </a:tr>
              <a:tr h="446076">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6. A written</a:t>
                      </a:r>
                      <a:r>
                        <a:rPr lang="en-GB" sz="1800" b="1" baseline="0" dirty="0">
                          <a:solidFill>
                            <a:srgbClr val="002060"/>
                          </a:solidFill>
                        </a:rPr>
                        <a:t> budget is developed</a:t>
                      </a:r>
                      <a:endParaRPr lang="en-GB" sz="1800" b="1" dirty="0">
                        <a:solidFill>
                          <a:srgbClr val="002060"/>
                        </a:solidFill>
                      </a:endParaRPr>
                    </a:p>
                  </a:txBody>
                  <a:tcPr anchor="ctr"/>
                </a:tc>
                <a:tc>
                  <a:txBody>
                    <a:bodyPr/>
                    <a:lstStyle/>
                    <a:p>
                      <a:endParaRPr lang="en-GB" dirty="0">
                        <a:solidFill>
                          <a:srgbClr val="002060"/>
                        </a:solidFill>
                      </a:endParaRPr>
                    </a:p>
                  </a:txBody>
                  <a:tcPr anchor="ctr"/>
                </a:tc>
                <a:tc>
                  <a:txBody>
                    <a:bodyPr/>
                    <a:lstStyle/>
                    <a:p>
                      <a:endParaRPr lang="en-GB">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6"/>
                  </a:ext>
                </a:extLst>
              </a:tr>
              <a:tr h="648072">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7. Information about learner characteristics and work environment is gathered and used. </a:t>
                      </a:r>
                    </a:p>
                  </a:txBody>
                  <a:tcPr anchor="ctr"/>
                </a:tc>
                <a:tc>
                  <a:txBody>
                    <a:bodyPr/>
                    <a:lstStyle/>
                    <a:p>
                      <a:endParaRPr lang="en-GB" dirty="0">
                        <a:solidFill>
                          <a:srgbClr val="002060"/>
                        </a:solidFill>
                      </a:endParaRPr>
                    </a:p>
                  </a:txBody>
                  <a:tcPr anchor="ctr"/>
                </a:tc>
                <a:tc>
                  <a:txBody>
                    <a:bodyPr/>
                    <a:lstStyle/>
                    <a:p>
                      <a:endParaRPr lang="en-GB">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7"/>
                  </a:ext>
                </a:extLst>
              </a:tr>
              <a:tr h="720080">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GB" sz="1800" b="1" dirty="0">
                          <a:solidFill>
                            <a:srgbClr val="002060"/>
                          </a:solidFill>
                        </a:rPr>
                        <a:t>8.</a:t>
                      </a:r>
                      <a:r>
                        <a:rPr lang="en-GB" sz="1800" b="1" baseline="0" dirty="0">
                          <a:solidFill>
                            <a:srgbClr val="002060"/>
                          </a:solidFill>
                        </a:rPr>
                        <a:t> </a:t>
                      </a:r>
                      <a:r>
                        <a:rPr lang="en-GB" sz="1800" b="1" dirty="0">
                          <a:solidFill>
                            <a:srgbClr val="002060"/>
                          </a:solidFill>
                        </a:rPr>
                        <a:t>Information about job responsibilities and essential skills and knowledge is gathered and used. </a:t>
                      </a:r>
                    </a:p>
                  </a:txBody>
                  <a:tcPr anchor="ctr"/>
                </a:tc>
                <a:tc>
                  <a:txBody>
                    <a:bodyPr/>
                    <a:lstStyle/>
                    <a:p>
                      <a:endParaRPr lang="en-GB" dirty="0">
                        <a:solidFill>
                          <a:srgbClr val="002060"/>
                        </a:solidFill>
                      </a:endParaRPr>
                    </a:p>
                  </a:txBody>
                  <a:tcPr anchor="ctr"/>
                </a:tc>
                <a:tc>
                  <a:txBody>
                    <a:bodyPr/>
                    <a:lstStyle/>
                    <a:p>
                      <a:endParaRPr lang="en-GB">
                        <a:solidFill>
                          <a:srgbClr val="002060"/>
                        </a:solidFill>
                      </a:endParaRPr>
                    </a:p>
                  </a:txBody>
                  <a:tcPr anchor="ctr"/>
                </a:tc>
                <a:tc>
                  <a:txBody>
                    <a:bodyPr/>
                    <a:lstStyle/>
                    <a:p>
                      <a:endParaRPr lang="en-GB" dirty="0">
                        <a:solidFill>
                          <a:srgbClr val="002060"/>
                        </a:solidFill>
                      </a:endParaRPr>
                    </a:p>
                  </a:txBody>
                  <a:tcPr anchor="ctr"/>
                </a:tc>
                <a:extLst>
                  <a:ext uri="{0D108BD9-81ED-4DB2-BD59-A6C34878D82A}">
                    <a16:rowId xmlns:a16="http://schemas.microsoft.com/office/drawing/2014/main" val="10008"/>
                  </a:ext>
                </a:extLst>
              </a:tr>
            </a:tbl>
          </a:graphicData>
        </a:graphic>
      </p:graphicFrame>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764702"/>
          <a:ext cx="8784976" cy="5705695"/>
        </p:xfrm>
        <a:graphic>
          <a:graphicData uri="http://schemas.openxmlformats.org/drawingml/2006/table">
            <a:tbl>
              <a:tblPr firstRow="1" bandRow="1">
                <a:tableStyleId>{5C22544A-7EE6-4342-B048-85BDC9FD1C3A}</a:tableStyleId>
              </a:tblPr>
              <a:tblGrid>
                <a:gridCol w="7339249">
                  <a:extLst>
                    <a:ext uri="{9D8B030D-6E8A-4147-A177-3AD203B41FA5}">
                      <a16:colId xmlns:a16="http://schemas.microsoft.com/office/drawing/2014/main" val="20000"/>
                    </a:ext>
                  </a:extLst>
                </a:gridCol>
                <a:gridCol w="465990">
                  <a:extLst>
                    <a:ext uri="{9D8B030D-6E8A-4147-A177-3AD203B41FA5}">
                      <a16:colId xmlns:a16="http://schemas.microsoft.com/office/drawing/2014/main" val="20001"/>
                    </a:ext>
                  </a:extLst>
                </a:gridCol>
                <a:gridCol w="465990">
                  <a:extLst>
                    <a:ext uri="{9D8B030D-6E8A-4147-A177-3AD203B41FA5}">
                      <a16:colId xmlns:a16="http://schemas.microsoft.com/office/drawing/2014/main" val="20002"/>
                    </a:ext>
                  </a:extLst>
                </a:gridCol>
                <a:gridCol w="513747">
                  <a:extLst>
                    <a:ext uri="{9D8B030D-6E8A-4147-A177-3AD203B41FA5}">
                      <a16:colId xmlns:a16="http://schemas.microsoft.com/office/drawing/2014/main" val="20003"/>
                    </a:ext>
                  </a:extLst>
                </a:gridCol>
              </a:tblGrid>
              <a:tr h="515143">
                <a:tc>
                  <a:txBody>
                    <a:bodyPr/>
                    <a:lstStyle/>
                    <a:p>
                      <a:r>
                        <a:rPr lang="en-GB" dirty="0">
                          <a:solidFill>
                            <a:srgbClr val="C00000"/>
                          </a:solidFill>
                        </a:rPr>
                        <a:t>Standard</a:t>
                      </a:r>
                    </a:p>
                  </a:txBody>
                  <a:tcPr>
                    <a:solidFill>
                      <a:schemeClr val="accent3"/>
                    </a:solidFill>
                  </a:tcPr>
                </a:tc>
                <a:tc>
                  <a:txBody>
                    <a:bodyPr/>
                    <a:lstStyle/>
                    <a:p>
                      <a:r>
                        <a:rPr lang="en-GB" dirty="0">
                          <a:solidFill>
                            <a:srgbClr val="C00000"/>
                          </a:solidFill>
                        </a:rPr>
                        <a:t>Yes</a:t>
                      </a:r>
                    </a:p>
                  </a:txBody>
                  <a:tcPr vert="vert">
                    <a:solidFill>
                      <a:schemeClr val="accent3"/>
                    </a:solidFill>
                  </a:tcPr>
                </a:tc>
                <a:tc>
                  <a:txBody>
                    <a:bodyPr/>
                    <a:lstStyle/>
                    <a:p>
                      <a:r>
                        <a:rPr lang="en-GB" dirty="0">
                          <a:solidFill>
                            <a:srgbClr val="C00000"/>
                          </a:solidFill>
                        </a:rPr>
                        <a:t>NQ</a:t>
                      </a:r>
                    </a:p>
                  </a:txBody>
                  <a:tcPr vert="vert">
                    <a:solidFill>
                      <a:schemeClr val="accent3"/>
                    </a:solidFill>
                  </a:tcPr>
                </a:tc>
                <a:tc>
                  <a:txBody>
                    <a:bodyPr/>
                    <a:lstStyle/>
                    <a:p>
                      <a:r>
                        <a:rPr lang="en-GB" dirty="0">
                          <a:solidFill>
                            <a:srgbClr val="C00000"/>
                          </a:solidFill>
                        </a:rPr>
                        <a:t>No</a:t>
                      </a:r>
                    </a:p>
                  </a:txBody>
                  <a:tcPr vert="vert">
                    <a:solidFill>
                      <a:schemeClr val="accent3"/>
                    </a:solidFill>
                  </a:tcPr>
                </a:tc>
                <a:extLst>
                  <a:ext uri="{0D108BD9-81ED-4DB2-BD59-A6C34878D82A}">
                    <a16:rowId xmlns:a16="http://schemas.microsoft.com/office/drawing/2014/main" val="10000"/>
                  </a:ext>
                </a:extLst>
              </a:tr>
              <a:tr h="719788">
                <a:tc>
                  <a:txBody>
                    <a:bodyPr/>
                    <a:lstStyle/>
                    <a:p>
                      <a:r>
                        <a:rPr lang="en-GB" sz="1600" b="1" dirty="0">
                          <a:solidFill>
                            <a:srgbClr val="002060"/>
                          </a:solidFill>
                        </a:rPr>
                        <a:t>9. Learning objectives are based on the essential skills, knowledge, and attitudes. Learning objectives include performance, conditions, and criteria. </a:t>
                      </a:r>
                      <a:endParaRPr lang="en-GB" sz="1400" dirty="0">
                        <a:solidFill>
                          <a:srgbClr val="002060"/>
                        </a:solidFill>
                      </a:endParaRP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1"/>
                  </a:ext>
                </a:extLst>
              </a:tr>
              <a:tr h="2725511">
                <a:tc>
                  <a:txBody>
                    <a:bodyPr/>
                    <a:lstStyle/>
                    <a:p>
                      <a:pPr marL="457200" indent="-457200"/>
                      <a:r>
                        <a:rPr lang="en-GB" sz="1800" b="1" dirty="0">
                          <a:solidFill>
                            <a:srgbClr val="002060"/>
                          </a:solidFill>
                        </a:rPr>
                        <a:t>10. An instructional strategy is written which outlines the following elements and ties specific elements of training to the objectives:</a:t>
                      </a:r>
                    </a:p>
                    <a:p>
                      <a:pPr marL="457200" indent="-457200">
                        <a:buFont typeface="Arial" pitchFamily="34" charset="0"/>
                        <a:buChar char="•"/>
                      </a:pPr>
                      <a:r>
                        <a:rPr lang="en-GB" sz="1400" b="1" i="1" dirty="0">
                          <a:solidFill>
                            <a:srgbClr val="002060"/>
                          </a:solidFill>
                        </a:rPr>
                        <a:t>Program description </a:t>
                      </a:r>
                    </a:p>
                    <a:p>
                      <a:pPr marL="457200" indent="-457200">
                        <a:buFont typeface="Arial" pitchFamily="34" charset="0"/>
                        <a:buChar char="•"/>
                      </a:pPr>
                      <a:r>
                        <a:rPr lang="en-GB" sz="1400" b="1" i="1" dirty="0">
                          <a:solidFill>
                            <a:srgbClr val="002060"/>
                          </a:solidFill>
                        </a:rPr>
                        <a:t> Learning goals and learning objectives </a:t>
                      </a:r>
                    </a:p>
                    <a:p>
                      <a:pPr marL="457200" indent="-457200">
                        <a:buFont typeface="Arial" pitchFamily="34" charset="0"/>
                        <a:buChar char="•"/>
                      </a:pPr>
                      <a:r>
                        <a:rPr lang="en-GB" sz="1400" b="1" i="1" dirty="0">
                          <a:solidFill>
                            <a:srgbClr val="002060"/>
                          </a:solidFill>
                        </a:rPr>
                        <a:t> Selection criteria for learners </a:t>
                      </a:r>
                    </a:p>
                    <a:p>
                      <a:pPr marL="457200" indent="-457200">
                        <a:buFont typeface="Arial" pitchFamily="34" charset="0"/>
                        <a:buChar char="•"/>
                      </a:pPr>
                      <a:r>
                        <a:rPr lang="en-GB" sz="1400" b="1" i="1" dirty="0">
                          <a:solidFill>
                            <a:srgbClr val="002060"/>
                          </a:solidFill>
                        </a:rPr>
                        <a:t> Training and learning methods </a:t>
                      </a:r>
                    </a:p>
                    <a:p>
                      <a:pPr marL="457200" indent="-457200">
                        <a:buFont typeface="Arial" pitchFamily="34" charset="0"/>
                        <a:buChar char="•"/>
                      </a:pPr>
                      <a:r>
                        <a:rPr lang="en-GB" sz="1400" b="1" i="1" dirty="0">
                          <a:solidFill>
                            <a:srgbClr val="002060"/>
                          </a:solidFill>
                        </a:rPr>
                        <a:t> Learning materials </a:t>
                      </a:r>
                    </a:p>
                    <a:p>
                      <a:pPr marL="457200" indent="-457200">
                        <a:buFont typeface="Arial" pitchFamily="34" charset="0"/>
                        <a:buChar char="•"/>
                      </a:pPr>
                      <a:r>
                        <a:rPr lang="en-GB" sz="1400" b="1" i="1" dirty="0">
                          <a:solidFill>
                            <a:srgbClr val="002060"/>
                          </a:solidFill>
                        </a:rPr>
                        <a:t> Evaluation methods </a:t>
                      </a:r>
                    </a:p>
                    <a:p>
                      <a:pPr marL="457200" indent="-457200">
                        <a:buFont typeface="Arial" pitchFamily="34" charset="0"/>
                        <a:buChar char="•"/>
                      </a:pPr>
                      <a:r>
                        <a:rPr lang="en-GB" sz="1400" b="1" i="1" dirty="0">
                          <a:solidFill>
                            <a:srgbClr val="002060"/>
                          </a:solidFill>
                        </a:rPr>
                        <a:t> Course duration </a:t>
                      </a:r>
                    </a:p>
                    <a:p>
                      <a:pPr marL="457200" indent="-457200">
                        <a:buFont typeface="Arial" pitchFamily="34" charset="0"/>
                        <a:buChar char="•"/>
                      </a:pPr>
                      <a:r>
                        <a:rPr lang="en-GB" sz="1400" b="1" i="1" dirty="0">
                          <a:solidFill>
                            <a:srgbClr val="002060"/>
                          </a:solidFill>
                        </a:rPr>
                        <a:t> Suggested course composition (number of learners, trainers, etc.) </a:t>
                      </a:r>
                    </a:p>
                    <a:p>
                      <a:pPr marL="457200" indent="-457200">
                        <a:buFont typeface="Arial" pitchFamily="34" charset="0"/>
                        <a:buChar char="•"/>
                      </a:pPr>
                      <a:r>
                        <a:rPr lang="en-GB" sz="1400" b="1" i="1" dirty="0">
                          <a:solidFill>
                            <a:srgbClr val="002060"/>
                          </a:solidFill>
                        </a:rPr>
                        <a:t> Training implementation, follow-up and evaluation plans. </a:t>
                      </a: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2"/>
                  </a:ext>
                </a:extLst>
              </a:tr>
              <a:tr h="719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002060"/>
                          </a:solidFill>
                        </a:rPr>
                        <a:t>11. Curriculum and supporting materials are related to learning needs and requirements and match the instructional strategy. </a:t>
                      </a:r>
                    </a:p>
                  </a:txBody>
                  <a:tcPr/>
                </a:tc>
                <a:tc>
                  <a:txBody>
                    <a:bodyPr/>
                    <a:lstStyle/>
                    <a:p>
                      <a:endParaRPr lang="en-GB" dirty="0">
                        <a:solidFill>
                          <a:srgbClr val="002060"/>
                        </a:solidFill>
                      </a:endParaRPr>
                    </a:p>
                  </a:txBody>
                  <a:tcPr/>
                </a:tc>
                <a:tc>
                  <a:txBody>
                    <a:bodyPr/>
                    <a:lstStyle/>
                    <a:p>
                      <a:endParaRPr lang="en-GB">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3"/>
                  </a:ext>
                </a:extLst>
              </a:tr>
              <a:tr h="412126">
                <a:tc>
                  <a:txBody>
                    <a:bodyPr/>
                    <a:lstStyle/>
                    <a:p>
                      <a:pPr marL="457200" indent="-457200"/>
                      <a:r>
                        <a:rPr lang="en-GB" sz="1600" b="1" dirty="0">
                          <a:solidFill>
                            <a:srgbClr val="002060"/>
                          </a:solidFill>
                        </a:rPr>
                        <a:t>12. Stakeholders are involved to ensure transfer of learning. </a:t>
                      </a:r>
                    </a:p>
                  </a:txBody>
                  <a:tcPr/>
                </a:tc>
                <a:tc>
                  <a:txBody>
                    <a:bodyPr/>
                    <a:lstStyle/>
                    <a:p>
                      <a:endParaRPr lang="en-GB" dirty="0">
                        <a:solidFill>
                          <a:srgbClr val="002060"/>
                        </a:solidFill>
                      </a:endParaRPr>
                    </a:p>
                  </a:txBody>
                  <a:tcPr/>
                </a:tc>
                <a:tc>
                  <a:txBody>
                    <a:bodyPr/>
                    <a:lstStyle/>
                    <a:p>
                      <a:endParaRPr lang="en-GB">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4"/>
                  </a:ext>
                </a:extLst>
              </a:tr>
              <a:tr h="401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solidFill>
                            <a:srgbClr val="002060"/>
                          </a:solidFill>
                        </a:rPr>
                        <a:t>13. Copyright, acknowledgements, and logo use meet requirements.   </a:t>
                      </a: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tc>
                  <a:txBody>
                    <a:bodyPr/>
                    <a:lstStyle/>
                    <a:p>
                      <a:endParaRPr lang="en-GB" dirty="0">
                        <a:solidFill>
                          <a:srgbClr val="002060"/>
                        </a:solidFill>
                      </a:endParaRPr>
                    </a:p>
                  </a:txBody>
                  <a:tcPr/>
                </a:tc>
                <a:extLst>
                  <a:ext uri="{0D108BD9-81ED-4DB2-BD59-A6C34878D82A}">
                    <a16:rowId xmlns:a16="http://schemas.microsoft.com/office/drawing/2014/main" val="10005"/>
                  </a:ext>
                </a:extLst>
              </a:tr>
            </a:tbl>
          </a:graphicData>
        </a:graphic>
      </p:graphicFrame>
      <p:sp>
        <p:nvSpPr>
          <p:cNvPr id="3" name="Rectangle 2"/>
          <p:cNvSpPr/>
          <p:nvPr/>
        </p:nvSpPr>
        <p:spPr>
          <a:xfrm>
            <a:off x="179512" y="260648"/>
            <a:ext cx="8136904" cy="461665"/>
          </a:xfrm>
          <a:prstGeom prst="rect">
            <a:avLst/>
          </a:prstGeom>
        </p:spPr>
        <p:txBody>
          <a:bodyPr wrap="square">
            <a:spAutoFit/>
          </a:bodyPr>
          <a:lstStyle/>
          <a:p>
            <a:r>
              <a:rPr lang="en-GB" sz="2400" b="1" dirty="0">
                <a:solidFill>
                  <a:srgbClr val="FF0000"/>
                </a:solidFill>
              </a:rPr>
              <a:t>Area 2: Developing curricula and materials</a:t>
            </a:r>
            <a:r>
              <a:rPr lang="en-GB" b="1" dirty="0">
                <a:solidFill>
                  <a:srgbClr val="FF0000"/>
                </a:solidFill>
              </a:rPr>
              <a:t> </a:t>
            </a:r>
            <a:endParaRPr lang="en-GB"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957</TotalTime>
  <Words>896</Words>
  <Application>Microsoft Office PowerPoint</Application>
  <PresentationFormat>On-screen Show (4:3)</PresentationFormat>
  <Paragraphs>152</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Algerian</vt:lpstr>
      <vt:lpstr>Arial</vt:lpstr>
      <vt:lpstr>Calibri</vt:lpstr>
      <vt:lpstr>Constantia</vt:lpstr>
      <vt:lpstr>Verdana</vt:lpstr>
      <vt:lpstr>Wingdings</vt:lpstr>
      <vt:lpstr>Wingdings 2</vt:lpstr>
      <vt:lpstr>Flow</vt:lpstr>
      <vt:lpstr>PowerPoint Presentation</vt:lpstr>
      <vt:lpstr>Definition and Scope of this Evaluation</vt:lpstr>
      <vt:lpstr>Who needs, uses Standards?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L Mendy</dc:creator>
  <cp:lastModifiedBy>Mirulla, Renata (OEDD)</cp:lastModifiedBy>
  <cp:revision>108</cp:revision>
  <dcterms:created xsi:type="dcterms:W3CDTF">2016-10-25T11:21:20Z</dcterms:created>
  <dcterms:modified xsi:type="dcterms:W3CDTF">2019-05-03T10:25:57Z</dcterms:modified>
</cp:coreProperties>
</file>